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3" r:id="rId1"/>
  </p:sldMasterIdLst>
  <p:notesMasterIdLst>
    <p:notesMasterId r:id="rId34"/>
  </p:notesMasterIdLst>
  <p:handoutMasterIdLst>
    <p:handoutMasterId r:id="rId35"/>
  </p:handoutMasterIdLst>
  <p:sldIdLst>
    <p:sldId id="256" r:id="rId2"/>
    <p:sldId id="458" r:id="rId3"/>
    <p:sldId id="462" r:id="rId4"/>
    <p:sldId id="435" r:id="rId5"/>
    <p:sldId id="423" r:id="rId6"/>
    <p:sldId id="459" r:id="rId7"/>
    <p:sldId id="331" r:id="rId8"/>
    <p:sldId id="349" r:id="rId9"/>
    <p:sldId id="440" r:id="rId10"/>
    <p:sldId id="441" r:id="rId11"/>
    <p:sldId id="463" r:id="rId12"/>
    <p:sldId id="443" r:id="rId13"/>
    <p:sldId id="465" r:id="rId14"/>
    <p:sldId id="447" r:id="rId15"/>
    <p:sldId id="442" r:id="rId16"/>
    <p:sldId id="448" r:id="rId17"/>
    <p:sldId id="460" r:id="rId18"/>
    <p:sldId id="464" r:id="rId19"/>
    <p:sldId id="444" r:id="rId20"/>
    <p:sldId id="449" r:id="rId21"/>
    <p:sldId id="461" r:id="rId22"/>
    <p:sldId id="466" r:id="rId23"/>
    <p:sldId id="445" r:id="rId24"/>
    <p:sldId id="450" r:id="rId25"/>
    <p:sldId id="446" r:id="rId26"/>
    <p:sldId id="451" r:id="rId27"/>
    <p:sldId id="452" r:id="rId28"/>
    <p:sldId id="454" r:id="rId29"/>
    <p:sldId id="455" r:id="rId30"/>
    <p:sldId id="361" r:id="rId31"/>
    <p:sldId id="456" r:id="rId32"/>
    <p:sldId id="287" r:id="rId33"/>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C3FF"/>
    <a:srgbClr val="0AB2D4"/>
    <a:srgbClr val="8B3331"/>
    <a:srgbClr val="0DB3C9"/>
    <a:srgbClr val="23D2F5"/>
    <a:srgbClr val="1283B6"/>
    <a:srgbClr val="A20000"/>
    <a:srgbClr val="9B3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4" autoAdjust="0"/>
    <p:restoredTop sz="69138" autoAdjust="0"/>
  </p:normalViewPr>
  <p:slideViewPr>
    <p:cSldViewPr>
      <p:cViewPr>
        <p:scale>
          <a:sx n="88" d="100"/>
          <a:sy n="88" d="100"/>
        </p:scale>
        <p:origin x="848" y="18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CC307-8676-461F-8E4F-FBE1984E5822}" type="datetimeFigureOut">
              <a:rPr lang="en-US" smtClean="0"/>
              <a:pPr/>
              <a:t>6/7/16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AA7155-2753-495D-842A-1D05C8E4EE13}" type="slidenum">
              <a:rPr lang="en-US" smtClean="0"/>
              <a:pPr/>
              <a:t>‹#›</a:t>
            </a:fld>
            <a:endParaRPr lang="en-US" dirty="0"/>
          </a:p>
        </p:txBody>
      </p:sp>
    </p:spTree>
    <p:extLst>
      <p:ext uri="{BB962C8B-B14F-4D97-AF65-F5344CB8AC3E}">
        <p14:creationId xmlns:p14="http://schemas.microsoft.com/office/powerpoint/2010/main" val="4069693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6/7/16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dirty="0"/>
          </a:p>
        </p:txBody>
      </p:sp>
    </p:spTree>
    <p:extLst>
      <p:ext uri="{BB962C8B-B14F-4D97-AF65-F5344CB8AC3E}">
        <p14:creationId xmlns:p14="http://schemas.microsoft.com/office/powerpoint/2010/main" val="3043099532"/>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n-US" sz="1200" b="0" i="0" kern="1200" baseline="0" dirty="0" smtClean="0">
              <a:solidFill>
                <a:schemeClr val="tx1"/>
              </a:solidFill>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a:t>
            </a:fld>
            <a:endParaRPr lang="en-US" dirty="0"/>
          </a:p>
        </p:txBody>
      </p:sp>
    </p:spTree>
    <p:extLst>
      <p:ext uri="{BB962C8B-B14F-4D97-AF65-F5344CB8AC3E}">
        <p14:creationId xmlns:p14="http://schemas.microsoft.com/office/powerpoint/2010/main" val="124749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10</a:t>
            </a:fld>
            <a:endParaRPr lang="en-US" dirty="0"/>
          </a:p>
        </p:txBody>
      </p:sp>
    </p:spTree>
    <p:extLst>
      <p:ext uri="{BB962C8B-B14F-4D97-AF65-F5344CB8AC3E}">
        <p14:creationId xmlns:p14="http://schemas.microsoft.com/office/powerpoint/2010/main" val="213244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11</a:t>
            </a:fld>
            <a:endParaRPr lang="en-US" dirty="0"/>
          </a:p>
        </p:txBody>
      </p:sp>
    </p:spTree>
    <p:extLst>
      <p:ext uri="{BB962C8B-B14F-4D97-AF65-F5344CB8AC3E}">
        <p14:creationId xmlns:p14="http://schemas.microsoft.com/office/powerpoint/2010/main" val="58333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Lull in the conversation – an opportunity to do something “guilt free”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Overall</a:t>
            </a:r>
            <a:r>
              <a:rPr lang="en-US" sz="1200" kern="1200" dirty="0" smtClean="0">
                <a:solidFill>
                  <a:schemeClr val="tx1"/>
                </a:solidFill>
                <a:effectLst/>
                <a:latin typeface="+mn-lt"/>
                <a:ea typeface="+mn-ea"/>
                <a:cs typeface="+mn-cs"/>
              </a:rPr>
              <a:t>, participants reported that as long as they were using their mobile devices in a similar manner to people around them, then they did not see a problem. </a:t>
            </a:r>
            <a:endParaRPr lang="en-US" dirty="0" smtClean="0"/>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Participants told us that most of the activities they did on their mobile devices were not urgent and it would be fine if others interrupted them. </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YouTube</a:t>
            </a:r>
            <a:r>
              <a:rPr lang="en-US" sz="1200" b="0" i="0" kern="1200" baseline="0" dirty="0" smtClean="0">
                <a:solidFill>
                  <a:schemeClr val="tx1"/>
                </a:solidFill>
                <a:effectLst/>
                <a:latin typeface="+mn-lt"/>
                <a:ea typeface="+mn-ea"/>
                <a:cs typeface="+mn-cs"/>
              </a:rPr>
              <a:t> videos shared up to the wall display, etc.</a:t>
            </a: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12</a:t>
            </a:fld>
            <a:endParaRPr lang="en-US" dirty="0"/>
          </a:p>
        </p:txBody>
      </p:sp>
    </p:spTree>
    <p:extLst>
      <p:ext uri="{BB962C8B-B14F-4D97-AF65-F5344CB8AC3E}">
        <p14:creationId xmlns:p14="http://schemas.microsoft.com/office/powerpoint/2010/main" val="689724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Overall</a:t>
            </a:r>
            <a:r>
              <a:rPr lang="en-US" sz="1200" kern="1200" dirty="0" smtClean="0">
                <a:solidFill>
                  <a:schemeClr val="tx1"/>
                </a:solidFill>
                <a:effectLst/>
                <a:latin typeface="+mn-lt"/>
                <a:ea typeface="+mn-ea"/>
                <a:cs typeface="+mn-cs"/>
              </a:rPr>
              <a:t>, participants reported that as long as they were using their mobile devices in a similar manner to people around them, then they did not see a problem. </a:t>
            </a:r>
            <a:endParaRPr lang="en-US" dirty="0" smtClean="0"/>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Participants told us that most of the activities they did on their mobile devices were not urgent and it would be fine if others interrupted them. </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YouTube</a:t>
            </a:r>
            <a:r>
              <a:rPr lang="en-US" sz="1200" b="0" i="0" kern="1200" baseline="0" dirty="0" smtClean="0">
                <a:solidFill>
                  <a:schemeClr val="tx1"/>
                </a:solidFill>
                <a:effectLst/>
                <a:latin typeface="+mn-lt"/>
                <a:ea typeface="+mn-ea"/>
                <a:cs typeface="+mn-cs"/>
              </a:rPr>
              <a:t> videos shared up to the wall display, etc.</a:t>
            </a: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13</a:t>
            </a:fld>
            <a:endParaRPr lang="en-US" dirty="0"/>
          </a:p>
        </p:txBody>
      </p:sp>
    </p:spTree>
    <p:extLst>
      <p:ext uri="{BB962C8B-B14F-4D97-AF65-F5344CB8AC3E}">
        <p14:creationId xmlns:p14="http://schemas.microsoft.com/office/powerpoint/2010/main" val="212586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14</a:t>
            </a:fld>
            <a:endParaRPr lang="en-US" dirty="0"/>
          </a:p>
        </p:txBody>
      </p:sp>
    </p:spTree>
    <p:extLst>
      <p:ext uri="{BB962C8B-B14F-4D97-AF65-F5344CB8AC3E}">
        <p14:creationId xmlns:p14="http://schemas.microsoft.com/office/powerpoint/2010/main" val="7746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Couples described feeling excluded or ignored as a result of mobile device usage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clear from our data that people had strong feelings in-the-moment and later that day when writing about the situations in their study diary.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participants used their mobile devices as leverage for taking on parenting duties or not.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CA" baseline="0" dirty="0" smtClean="0"/>
          </a:p>
          <a:p>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15</a:t>
            </a:fld>
            <a:endParaRPr lang="en-US" dirty="0"/>
          </a:p>
        </p:txBody>
      </p:sp>
    </p:spTree>
    <p:extLst>
      <p:ext uri="{BB962C8B-B14F-4D97-AF65-F5344CB8AC3E}">
        <p14:creationId xmlns:p14="http://schemas.microsoft.com/office/powerpoint/2010/main" val="59449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16</a:t>
            </a:fld>
            <a:endParaRPr lang="en-US" dirty="0"/>
          </a:p>
        </p:txBody>
      </p:sp>
    </p:spTree>
    <p:extLst>
      <p:ext uri="{BB962C8B-B14F-4D97-AF65-F5344CB8AC3E}">
        <p14:creationId xmlns:p14="http://schemas.microsoft.com/office/powerpoint/2010/main" val="154827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17</a:t>
            </a:fld>
            <a:endParaRPr lang="en-US" dirty="0"/>
          </a:p>
        </p:txBody>
      </p:sp>
    </p:spTree>
    <p:extLst>
      <p:ext uri="{BB962C8B-B14F-4D97-AF65-F5344CB8AC3E}">
        <p14:creationId xmlns:p14="http://schemas.microsoft.com/office/powerpoint/2010/main" val="111695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Not all bad</a:t>
            </a: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18</a:t>
            </a:fld>
            <a:endParaRPr lang="en-US" dirty="0"/>
          </a:p>
        </p:txBody>
      </p:sp>
    </p:spTree>
    <p:extLst>
      <p:ext uri="{BB962C8B-B14F-4D97-AF65-F5344CB8AC3E}">
        <p14:creationId xmlns:p14="http://schemas.microsoft.com/office/powerpoint/2010/main" val="698315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fontScale="92500"/>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course, what is happening here is that people are usually guessing at what their partner is doing. The phone itself does not reveal to others what is happening because of the design of its screen – it is meant mainly for the</a:t>
            </a:r>
            <a:r>
              <a:rPr lang="en-US" sz="1200" kern="1200" baseline="0" dirty="0" smtClean="0">
                <a:solidFill>
                  <a:schemeClr val="tx1"/>
                </a:solidFill>
                <a:effectLst/>
                <a:latin typeface="+mn-lt"/>
                <a:ea typeface="+mn-ea"/>
                <a:cs typeface="+mn-cs"/>
              </a:rPr>
              <a:t> person interacting with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people use things like body language, or their understanding of how the phone is being held/their past history with using the phone, etc. to guess what is going on. So for instance, if you’re laughing at something and I hear some dinging, I assume you’re texting with your friend. If you’re holding your phone sideways, I assume you’re playing a video game.</a:t>
            </a:r>
            <a:endParaRPr lang="en-US" sz="120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19</a:t>
            </a:fld>
            <a:endParaRPr lang="en-US" dirty="0"/>
          </a:p>
        </p:txBody>
      </p:sp>
    </p:spTree>
    <p:extLst>
      <p:ext uri="{BB962C8B-B14F-4D97-AF65-F5344CB8AC3E}">
        <p14:creationId xmlns:p14="http://schemas.microsoft.com/office/powerpoint/2010/main" val="85017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take you through a story that frequently happens at my household.</a:t>
            </a:r>
          </a:p>
          <a:p>
            <a:endParaRPr lang="en-US" dirty="0" smtClean="0"/>
          </a:p>
          <a:p>
            <a:r>
              <a:rPr lang="en-US" dirty="0" smtClean="0"/>
              <a:t>It</a:t>
            </a:r>
            <a:r>
              <a:rPr lang="en-US" baseline="0" dirty="0" smtClean="0"/>
              <a:t> is 5:30. Our three year old son is happily at home. Tony, the dad is preparing dinner so that when his wife gets home, she will have something to eat. Cheryl gets home, and Tony suggests that she play with Anson while he is continuing to prep the family meal. But, instead of playing with the kid or talking to him, w</a:t>
            </a:r>
            <a:r>
              <a:rPr lang="en-US" dirty="0" smtClean="0"/>
              <a:t>ife</a:t>
            </a:r>
            <a:r>
              <a:rPr lang="en-US" baseline="0" dirty="0" smtClean="0"/>
              <a:t> picks up phone and starts doing something on the phone. Husband can’t believe that she’s texting away with her friends rather than spending time with their beautiful son. So he starts reaming her out. Turns out that she was looking up travel plans for their upcoming trip to Brisbane. And the evening ends in disaster as everyone’s mad at everyone.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 Do we need to go to marriage counselling? Is it just us?</a:t>
            </a:r>
            <a:endParaRPr lang="en-US" dirty="0" smtClean="0"/>
          </a:p>
          <a:p>
            <a:endParaRPr lang="en-US" baseline="0" dirty="0" smtClean="0"/>
          </a:p>
          <a:p>
            <a:r>
              <a:rPr lang="en-US" dirty="0" smtClean="0"/>
              <a:t>There</a:t>
            </a:r>
            <a:r>
              <a:rPr lang="en-US" baseline="0" dirty="0" smtClean="0"/>
              <a:t> may be some people whose names and roles may be changed in this story.</a:t>
            </a:r>
          </a:p>
          <a:p>
            <a:endParaRPr lang="en-US" baseline="0" dirty="0" smtClean="0"/>
          </a:p>
        </p:txBody>
      </p:sp>
      <p:sp>
        <p:nvSpPr>
          <p:cNvPr id="4" name="Slide Number Placeholder 3"/>
          <p:cNvSpPr>
            <a:spLocks noGrp="1"/>
          </p:cNvSpPr>
          <p:nvPr>
            <p:ph type="sldNum" sz="quarter" idx="10"/>
          </p:nvPr>
        </p:nvSpPr>
        <p:spPr/>
        <p:txBody>
          <a:bodyPr/>
          <a:lstStyle/>
          <a:p>
            <a:fld id="{CA5D3BF3-D352-46FC-8343-31F56E6730EA}" type="slidenum">
              <a:rPr lang="en-US" smtClean="0"/>
              <a:pPr/>
              <a:t>2</a:t>
            </a:fld>
            <a:endParaRPr lang="en-US" dirty="0"/>
          </a:p>
        </p:txBody>
      </p:sp>
    </p:spTree>
    <p:extLst>
      <p:ext uri="{BB962C8B-B14F-4D97-AF65-F5344CB8AC3E}">
        <p14:creationId xmlns:p14="http://schemas.microsoft.com/office/powerpoint/2010/main" val="36192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20</a:t>
            </a:fld>
            <a:endParaRPr lang="en-US" dirty="0"/>
          </a:p>
        </p:txBody>
      </p:sp>
    </p:spTree>
    <p:extLst>
      <p:ext uri="{BB962C8B-B14F-4D97-AF65-F5344CB8AC3E}">
        <p14:creationId xmlns:p14="http://schemas.microsoft.com/office/powerpoint/2010/main" val="162858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most cases, even when a person did not know for sure what his or her family members were doing, participants assumed that the activity could wait until later.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Thus, they felt that the mobile device usage was a behavioral issue rather than something that might actually require immediate action. </a:t>
            </a:r>
            <a:endParaRPr lang="en-US" dirty="0" smtClean="0"/>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Attribution error - ten participants’ felt their own behaviours were reasonable given contextual factors such as urgency. </a:t>
            </a:r>
            <a:r>
              <a:rPr lang="en-CA" sz="1200" kern="1200" dirty="0" smtClean="0">
                <a:solidFill>
                  <a:schemeClr val="tx1"/>
                </a:solidFill>
                <a:effectLst/>
                <a:latin typeface="+mn-lt"/>
                <a:ea typeface="+mn-ea"/>
                <a:cs typeface="+mn-cs"/>
              </a:rPr>
              <a:t>But generally, they did not feel their partner’s </a:t>
            </a:r>
            <a:r>
              <a:rPr lang="en-CA" sz="1200" kern="1200" baseline="0" dirty="0" smtClean="0">
                <a:solidFill>
                  <a:schemeClr val="tx1"/>
                </a:solidFill>
                <a:effectLst/>
                <a:latin typeface="+mn-lt"/>
                <a:ea typeface="+mn-ea"/>
                <a:cs typeface="+mn-cs"/>
              </a:rPr>
              <a:t>actions were justified. This is kind of funny, right? Basically: when I’m using my phone, it’s justified, I’m not a jerk – there are outside forces making me do it AND! I’ll be fast!! But, when YOU use your phone, you’re a jerk and inconsiderate of my time.</a:t>
            </a:r>
            <a:endParaRPr lang="en-CA" sz="120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21</a:t>
            </a:fld>
            <a:endParaRPr lang="en-US" dirty="0"/>
          </a:p>
        </p:txBody>
      </p:sp>
    </p:spTree>
    <p:extLst>
      <p:ext uri="{BB962C8B-B14F-4D97-AF65-F5344CB8AC3E}">
        <p14:creationId xmlns:p14="http://schemas.microsoft.com/office/powerpoint/2010/main" val="1431239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most cases, even when a person did not know for sure what his or her family members were doing, participants assumed that the activity could wait until later.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Thus, they felt that the mobile device usage was a behavioral issue rather than something that might actually require immediate action. </a:t>
            </a:r>
            <a:endParaRPr lang="en-US" dirty="0" smtClean="0"/>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Attribution error - ten participants’ felt their own behaviours were reasonable given contextual factors such as urgency. </a:t>
            </a:r>
            <a:r>
              <a:rPr lang="en-CA" sz="1200" kern="1200" dirty="0" smtClean="0">
                <a:solidFill>
                  <a:schemeClr val="tx1"/>
                </a:solidFill>
                <a:effectLst/>
                <a:latin typeface="+mn-lt"/>
                <a:ea typeface="+mn-ea"/>
                <a:cs typeface="+mn-cs"/>
              </a:rPr>
              <a:t>But generally, they did not feel their partner’s </a:t>
            </a:r>
            <a:r>
              <a:rPr lang="en-CA" sz="1200" kern="1200" baseline="0" dirty="0" smtClean="0">
                <a:solidFill>
                  <a:schemeClr val="tx1"/>
                </a:solidFill>
                <a:effectLst/>
                <a:latin typeface="+mn-lt"/>
                <a:ea typeface="+mn-ea"/>
                <a:cs typeface="+mn-cs"/>
              </a:rPr>
              <a:t>actions were justified. This is kind of funny, right? Basically: when I’m using my phone, it’s justified, I’m not a jerk – there are outside forces making me do it AND! I’ll be fast!! But, when YOU use your phone, you’re a jerk and inconsiderate of my time.</a:t>
            </a:r>
            <a:endParaRPr lang="en-CA" sz="120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22</a:t>
            </a:fld>
            <a:endParaRPr lang="en-US" dirty="0"/>
          </a:p>
        </p:txBody>
      </p:sp>
    </p:spTree>
    <p:extLst>
      <p:ext uri="{BB962C8B-B14F-4D97-AF65-F5344CB8AC3E}">
        <p14:creationId xmlns:p14="http://schemas.microsoft.com/office/powerpoint/2010/main" val="64723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Other participants would try to only have very short interactions in an effort to quickly return to their current activity after checking their device.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P16 would sometimes answer her phone during meal times and then quickly let callers know that she would get back to them after she was done eating. </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She welcomed this lack of usage, but at times found it hard to do because she felt there was always a chance that an important call might come in and she would miss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Five participants said they did not have any strategies to avoid potential issues with mobile device usage. They had either not developed any or felt that their usage was fine.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23</a:t>
            </a:fld>
            <a:endParaRPr lang="en-US" dirty="0"/>
          </a:p>
        </p:txBody>
      </p:sp>
    </p:spTree>
    <p:extLst>
      <p:ext uri="{BB962C8B-B14F-4D97-AF65-F5344CB8AC3E}">
        <p14:creationId xmlns:p14="http://schemas.microsoft.com/office/powerpoint/2010/main" val="1996846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24</a:t>
            </a:fld>
            <a:endParaRPr lang="en-US" dirty="0"/>
          </a:p>
        </p:txBody>
      </p:sp>
    </p:spTree>
    <p:extLst>
      <p:ext uri="{BB962C8B-B14F-4D97-AF65-F5344CB8AC3E}">
        <p14:creationId xmlns:p14="http://schemas.microsoft.com/office/powerpoint/2010/main" val="128169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Participants were divided on whether they should change their existing mobile device behavior.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Eleven participants felt that they should change their mobile phone behaviors for various reasons.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Half of our participants wanted to decrease </a:t>
            </a:r>
            <a:r>
              <a:rPr lang="en-US" sz="1200" i="1" kern="1200" dirty="0" smtClean="0">
                <a:solidFill>
                  <a:schemeClr val="tx1"/>
                </a:solidFill>
                <a:effectLst/>
                <a:latin typeface="+mn-lt"/>
                <a:ea typeface="+mn-ea"/>
                <a:cs typeface="+mn-cs"/>
              </a:rPr>
              <a:t>their family members’ </a:t>
            </a:r>
            <a:r>
              <a:rPr lang="en-US" sz="1200" kern="1200" dirty="0" smtClean="0">
                <a:solidFill>
                  <a:schemeClr val="tx1"/>
                </a:solidFill>
                <a:effectLst/>
                <a:latin typeface="+mn-lt"/>
                <a:ea typeface="+mn-ea"/>
                <a:cs typeface="+mn-cs"/>
              </a:rPr>
              <a:t>usage in addition to their own. Thus, reducing usage was seen more as a group or couple activity, rather than something that was individual in nature.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Typically participants who wanted to change their behavior did not necessarily know where to begin (also found by [13] in playground settings with children).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Others felt that it might be hard to put their mobile phone away in case emergencies arose; they worried about missing important items.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25</a:t>
            </a:fld>
            <a:endParaRPr lang="en-US" dirty="0"/>
          </a:p>
        </p:txBody>
      </p:sp>
    </p:spTree>
    <p:extLst>
      <p:ext uri="{BB962C8B-B14F-4D97-AF65-F5344CB8AC3E}">
        <p14:creationId xmlns:p14="http://schemas.microsoft.com/office/powerpoint/2010/main" val="21420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26</a:t>
            </a:fld>
            <a:endParaRPr lang="en-US" dirty="0"/>
          </a:p>
        </p:txBody>
      </p:sp>
    </p:spTree>
    <p:extLst>
      <p:ext uri="{BB962C8B-B14F-4D97-AF65-F5344CB8AC3E}">
        <p14:creationId xmlns:p14="http://schemas.microsoft.com/office/powerpoint/2010/main" val="89512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r>
              <a:rPr lang="en-US" sz="1200" kern="1200" dirty="0" smtClean="0">
                <a:solidFill>
                  <a:schemeClr val="tx1"/>
                </a:solidFill>
                <a:effectLst/>
                <a:latin typeface="+mn-lt"/>
                <a:ea typeface="+mn-ea"/>
                <a:cs typeface="+mn-cs"/>
              </a:rPr>
              <a:t>Our study revealed that the usage of mobile devices at home among others can produce a range of benefits and drawbacks.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these frustrations as an entangled social issue afforded by people’s desires to stay connected and acquire timely information and a design issue as such behaviors are often shaped by key ways in which mobile devices and applications are currently designed. For example, notifications indicating that a person should return to a mobile game to advance in a level subtly suggest that she or he ought to attend to such requests. Many of our participants over time felt such attention was required immediately.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can we alleviate</a:t>
            </a:r>
            <a:r>
              <a:rPr lang="en-US" sz="1200" kern="1200" baseline="0" dirty="0" smtClean="0">
                <a:solidFill>
                  <a:schemeClr val="tx1"/>
                </a:solidFill>
                <a:effectLst/>
                <a:latin typeface="+mn-lt"/>
                <a:ea typeface="+mn-ea"/>
                <a:cs typeface="+mn-cs"/>
              </a:rPr>
              <a:t> these frustrations?</a:t>
            </a:r>
            <a:r>
              <a:rPr lang="en-US" sz="1200" kern="1200" dirty="0" smtClean="0">
                <a:solidFill>
                  <a:schemeClr val="tx1"/>
                </a:solidFill>
                <a:effectLst/>
                <a:latin typeface="+mn-lt"/>
                <a:ea typeface="+mn-ea"/>
                <a:cs typeface="+mn-cs"/>
              </a:rPr>
              <a:t> </a:t>
            </a:r>
            <a:endParaRPr lang="en-US" dirty="0"/>
          </a:p>
        </p:txBody>
      </p:sp>
      <p:sp>
        <p:nvSpPr>
          <p:cNvPr id="4" name="Rectangle 3"/>
          <p:cNvSpPr>
            <a:spLocks noGrp="1"/>
          </p:cNvSpPr>
          <p:nvPr>
            <p:ph type="sldNum" sz="quarter" idx="10"/>
          </p:nvPr>
        </p:nvSpPr>
        <p:spPr/>
        <p:txBody>
          <a:bodyPr/>
          <a:lstStyle>
            <a:extLst/>
          </a:lstStyle>
          <a:p>
            <a:fld id="{CA5D3BF3-D352-46FC-8343-31F56E6730EA}" type="slidenum">
              <a:rPr lang="en-US" smtClean="0"/>
              <a:pPr/>
              <a:t>27</a:t>
            </a:fld>
            <a:endParaRPr lang="en-US" dirty="0"/>
          </a:p>
        </p:txBody>
      </p:sp>
    </p:spTree>
    <p:extLst>
      <p:ext uri="{BB962C8B-B14F-4D97-AF65-F5344CB8AC3E}">
        <p14:creationId xmlns:p14="http://schemas.microsoft.com/office/powerpoint/2010/main" val="128087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lnSpcReduction="10000"/>
          </a:bodyPr>
          <a:lstStyle>
            <a:extLst/>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We saw notifications can be a trigger for both desirable and undesirable activity. But there’s a bit of</a:t>
            </a:r>
            <a:r>
              <a:rPr lang="en-US" sz="1200" kern="1200" baseline="0" dirty="0" smtClean="0">
                <a:solidFill>
                  <a:schemeClr val="tx1"/>
                </a:solidFill>
                <a:effectLst/>
                <a:latin typeface="+mn-lt"/>
                <a:ea typeface="+mn-ea"/>
                <a:cs typeface="+mn-cs"/>
              </a:rPr>
              <a:t> a “don’t think about the pink elephant” thing going on.</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baseline="0" dirty="0" smtClean="0">
                <a:solidFill>
                  <a:schemeClr val="tx1"/>
                </a:solidFill>
                <a:effectLst/>
                <a:latin typeface="+mn-lt"/>
                <a:ea typeface="+mn-ea"/>
                <a:cs typeface="+mn-cs"/>
              </a:rPr>
              <a:t>Trying to be more granular with notifications might be interesting, but family life is hard to articulate as a set of rules </a:t>
            </a:r>
            <a:r>
              <a:rPr lang="en-CA" sz="1200" kern="1200" dirty="0" smtClean="0">
                <a:solidFill>
                  <a:schemeClr val="tx1"/>
                </a:solidFill>
                <a:effectLst/>
                <a:latin typeface="+mn-lt"/>
                <a:ea typeface="+mn-ea"/>
                <a:cs typeface="+mn-cs"/>
              </a:rPr>
              <a:t>situate </a:t>
            </a:r>
            <a:r>
              <a:rPr lang="en-CA" sz="1200" kern="1200" dirty="0" smtClean="0">
                <a:solidFill>
                  <a:schemeClr val="tx1"/>
                </a:solidFill>
                <a:effectLst/>
                <a:latin typeface="+mn-lt"/>
                <a:ea typeface="+mn-ea"/>
                <a:cs typeface="+mn-cs"/>
              </a:rPr>
              <a:t>mobile device usage in the home as a series of rules that dictate domestic interactions and </a:t>
            </a:r>
            <a:r>
              <a:rPr lang="en-CA" sz="1200" kern="1200" dirty="0" smtClean="0">
                <a:solidFill>
                  <a:schemeClr val="tx1"/>
                </a:solidFill>
                <a:effectLst/>
                <a:latin typeface="+mn-lt"/>
                <a:ea typeface="+mn-ea"/>
                <a:cs typeface="+mn-cs"/>
              </a:rPr>
              <a:t>communication</a:t>
            </a:r>
            <a:r>
              <a:rPr lang="en-CA" sz="1200" kern="1200" baseline="0" dirty="0" smtClean="0">
                <a:solidFill>
                  <a:schemeClr val="tx1"/>
                </a:solidFill>
                <a:effectLst/>
                <a:latin typeface="+mn-lt"/>
                <a:ea typeface="+mn-ea"/>
                <a:cs typeface="+mn-cs"/>
              </a:rPr>
              <a:t> sounds appealing, but largely impractical</a:t>
            </a:r>
            <a:endParaRPr lang="en-CA"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CA"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kern="1200" dirty="0" smtClean="0">
                <a:solidFill>
                  <a:schemeClr val="tx1"/>
                </a:solidFill>
                <a:effectLst/>
                <a:latin typeface="+mn-lt"/>
                <a:ea typeface="+mn-ea"/>
                <a:cs typeface="+mn-cs"/>
              </a:rPr>
              <a:t>there is certainly an opportunity to redesign notifications to consider a broader set of contextual information such as who is around and what activities are occurring.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C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CA" sz="1200" kern="1200" dirty="0" smtClean="0">
                <a:solidFill>
                  <a:schemeClr val="tx1"/>
                </a:solidFill>
                <a:effectLst/>
                <a:latin typeface="+mn-lt"/>
                <a:ea typeface="+mn-ea"/>
                <a:cs typeface="+mn-cs"/>
              </a:rPr>
              <a:t>Notifications on wearable devices may offer promise for better balancing mobile device usage since people can quickly glance at a watch, for example, to see what information is incoming without having a high degree of flexibility for further interactions. </a:t>
            </a:r>
            <a:endParaRPr lang="en-CA"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CA"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CA"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28</a:t>
            </a:fld>
            <a:endParaRPr lang="en-US" dirty="0"/>
          </a:p>
        </p:txBody>
      </p:sp>
    </p:spTree>
    <p:extLst>
      <p:ext uri="{BB962C8B-B14F-4D97-AF65-F5344CB8AC3E}">
        <p14:creationId xmlns:p14="http://schemas.microsoft.com/office/powerpoint/2010/main" val="1339981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fontScale="92500" lnSpcReduction="10000"/>
          </a:bodyPr>
          <a:lstStyle>
            <a:extLst/>
          </a:lstStyle>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Can we</a:t>
            </a:r>
            <a:r>
              <a:rPr lang="en-US" sz="1200" kern="1200" baseline="0" dirty="0" smtClean="0">
                <a:solidFill>
                  <a:schemeClr val="tx1"/>
                </a:solidFill>
                <a:effectLst/>
                <a:latin typeface="+mn-lt"/>
                <a:ea typeface="+mn-ea"/>
                <a:cs typeface="+mn-cs"/>
              </a:rPr>
              <a:t> make people more aware of activities through alternate devices? Would this be a good approach? Unclear.</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caused people to assume they knew what their family members were doing on their mobile devices and they often felt that device usage could wait as a result.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This suggests a clear need for better activity awareness so that family members can make informed judgments about what others are doing </a:t>
            </a:r>
          </a:p>
          <a:p>
            <a:pPr marL="0" marR="0" indent="0" algn="l" defTabSz="4572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Talk aloud provide opportunity to explore voice - Would conversations migrate from exchanges between people to exchanges between people and devices, or even devices and devices? Could this trend result in people talking more to their mobile phones than to those around them? </a:t>
            </a:r>
          </a:p>
        </p:txBody>
      </p:sp>
      <p:sp>
        <p:nvSpPr>
          <p:cNvPr id="4" name="Rectangle 3"/>
          <p:cNvSpPr>
            <a:spLocks noGrp="1"/>
          </p:cNvSpPr>
          <p:nvPr>
            <p:ph type="sldNum" sz="quarter" idx="10"/>
          </p:nvPr>
        </p:nvSpPr>
        <p:spPr/>
        <p:txBody>
          <a:bodyPr/>
          <a:lstStyle>
            <a:extLst/>
          </a:lstStyle>
          <a:p>
            <a:fld id="{CA5D3BF3-D352-46FC-8343-31F56E6730EA}" type="slidenum">
              <a:rPr lang="en-US" smtClean="0"/>
              <a:pPr/>
              <a:t>29</a:t>
            </a:fld>
            <a:endParaRPr lang="en-US" dirty="0"/>
          </a:p>
        </p:txBody>
      </p:sp>
    </p:spTree>
    <p:extLst>
      <p:ext uri="{BB962C8B-B14F-4D97-AF65-F5344CB8AC3E}">
        <p14:creationId xmlns:p14="http://schemas.microsoft.com/office/powerpoint/2010/main" val="40082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is where we started on our thinking – not specifically me, but thinking about those kinds of daily interactions we have at home. Are we unique because we’re academics? Because we’re nerds? Or does this happen to other people? In what ways?</a:t>
            </a:r>
          </a:p>
          <a:p>
            <a:endParaRPr lang="en-US" baseline="0" dirty="0" smtClean="0"/>
          </a:p>
          <a:p>
            <a:r>
              <a:rPr lang="en-US" baseline="0" dirty="0" smtClean="0"/>
              <a:t>As a teaser, I’m going to be giving you some marital advice – FREE OF CHARGE. And I think it’s good.</a:t>
            </a:r>
          </a:p>
          <a:p>
            <a:endParaRPr lang="en-US" baseline="0" dirty="0" smtClean="0"/>
          </a:p>
          <a:p>
            <a:r>
              <a:rPr lang="en-US" baseline="0" dirty="0" smtClean="0"/>
              <a:t>But, I’m thinking now that since I told you about my family, you might not take it. So, I think it’s up to you. It’s free after all.</a:t>
            </a:r>
          </a:p>
        </p:txBody>
      </p:sp>
      <p:sp>
        <p:nvSpPr>
          <p:cNvPr id="4" name="Slide Number Placeholder 3"/>
          <p:cNvSpPr>
            <a:spLocks noGrp="1"/>
          </p:cNvSpPr>
          <p:nvPr>
            <p:ph type="sldNum" sz="quarter" idx="10"/>
          </p:nvPr>
        </p:nvSpPr>
        <p:spPr/>
        <p:txBody>
          <a:bodyPr/>
          <a:lstStyle/>
          <a:p>
            <a:fld id="{CA5D3BF3-D352-46FC-8343-31F56E6730EA}" type="slidenum">
              <a:rPr lang="en-US" smtClean="0"/>
              <a:pPr/>
              <a:t>3</a:t>
            </a:fld>
            <a:endParaRPr lang="en-US" dirty="0"/>
          </a:p>
        </p:txBody>
      </p:sp>
    </p:spTree>
    <p:extLst>
      <p:ext uri="{BB962C8B-B14F-4D97-AF65-F5344CB8AC3E}">
        <p14:creationId xmlns:p14="http://schemas.microsoft.com/office/powerpoint/2010/main" val="1416175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research makes two main contributions.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it provides descriptions of how mobile devices mediate and shape interactions and relationships amongst collocated family members in the home.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 it describes implications for future research and design where we raise questions around how designers might reduce feelings of frustration amongst family members and open up new opportunities for nurturing co-located social interactions. </a:t>
            </a:r>
            <a:endParaRPr lang="en-US" dirty="0" smtClean="0"/>
          </a:p>
          <a:p>
            <a:endParaRPr lang="en-US" baseline="0"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30</a:t>
            </a:fld>
            <a:endParaRPr lang="en-US" dirty="0"/>
          </a:p>
        </p:txBody>
      </p:sp>
    </p:spTree>
    <p:extLst>
      <p:ext uri="{BB962C8B-B14F-4D97-AF65-F5344CB8AC3E}">
        <p14:creationId xmlns:p14="http://schemas.microsoft.com/office/powerpoint/2010/main" val="1725852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A5D3BF3-D352-46FC-8343-31F56E6730EA}" type="slidenum">
              <a:rPr lang="en-US" smtClean="0"/>
              <a:pPr/>
              <a:t>31</a:t>
            </a:fld>
            <a:endParaRPr lang="en-US" dirty="0"/>
          </a:p>
        </p:txBody>
      </p:sp>
    </p:spTree>
    <p:extLst>
      <p:ext uri="{BB962C8B-B14F-4D97-AF65-F5344CB8AC3E}">
        <p14:creationId xmlns:p14="http://schemas.microsoft.com/office/powerpoint/2010/main" val="2553968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a:bodyPr>
          <a:lstStyle>
            <a:extLst/>
          </a:lstStyle>
          <a:p>
            <a:endParaRPr lang="en-US"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32</a:t>
            </a:fld>
            <a:endParaRPr lang="en-US" dirty="0"/>
          </a:p>
        </p:txBody>
      </p:sp>
    </p:spTree>
    <p:extLst>
      <p:ext uri="{BB962C8B-B14F-4D97-AF65-F5344CB8AC3E}">
        <p14:creationId xmlns:p14="http://schemas.microsoft.com/office/powerpoint/2010/main" val="80957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Here’s the message of the talk: [read]</a:t>
            </a:r>
          </a:p>
          <a:p>
            <a:endParaRPr lang="en-US" baseline="0" dirty="0" smtClean="0"/>
          </a:p>
          <a:p>
            <a:r>
              <a:rPr lang="en-US" baseline="0" dirty="0" smtClean="0"/>
              <a:t>We’re going to get here mainly in this talk in two parts. First, I’ll outline a study that we designed where we asked people to track their use of their phones at home, and interviewed them about their feelings about these uses. Second, I’ll outline some of the findings from the study that get us to this point.</a:t>
            </a:r>
          </a:p>
          <a:p>
            <a:endParaRPr lang="en-US" baseline="0" dirty="0" smtClean="0"/>
          </a:p>
          <a:p>
            <a:r>
              <a:rPr lang="en-US" baseline="0" dirty="0" smtClean="0"/>
              <a:t>I want to be very clear on one point here. We do not have a specific agenda here against mobile phones. The question is /why/ are they so frustrating, and what can we do about it? Would people be as annoyed if we were talking about newspapers or books? What is it about phones that make people so frustrated?</a:t>
            </a:r>
            <a:endParaRPr lang="en-US" baseline="0" dirty="0" smtClean="0"/>
          </a:p>
        </p:txBody>
      </p:sp>
      <p:sp>
        <p:nvSpPr>
          <p:cNvPr id="4" name="Slide Number Placeholder 3"/>
          <p:cNvSpPr>
            <a:spLocks noGrp="1"/>
          </p:cNvSpPr>
          <p:nvPr>
            <p:ph type="sldNum" sz="quarter" idx="10"/>
          </p:nvPr>
        </p:nvSpPr>
        <p:spPr/>
        <p:txBody>
          <a:bodyPr/>
          <a:lstStyle/>
          <a:p>
            <a:fld id="{CA5D3BF3-D352-46FC-8343-31F56E6730EA}" type="slidenum">
              <a:rPr lang="en-US" smtClean="0"/>
              <a:pPr/>
              <a:t>4</a:t>
            </a:fld>
            <a:endParaRPr lang="en-US" dirty="0"/>
          </a:p>
        </p:txBody>
      </p:sp>
    </p:spTree>
    <p:extLst>
      <p:ext uri="{BB962C8B-B14F-4D97-AF65-F5344CB8AC3E}">
        <p14:creationId xmlns:p14="http://schemas.microsoft.com/office/powerpoint/2010/main" val="255396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fontScale="85000" lnSpcReduction="20000"/>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set the stage a little, there’s a lot of really</a:t>
            </a:r>
            <a:r>
              <a:rPr lang="en-US" sz="1200" kern="1200" baseline="0" dirty="0" smtClean="0">
                <a:solidFill>
                  <a:schemeClr val="tx1"/>
                </a:solidFill>
                <a:effectLst/>
                <a:latin typeface="+mn-lt"/>
                <a:ea typeface="+mn-ea"/>
                <a:cs typeface="+mn-cs"/>
              </a:rPr>
              <a:t> great work out there exploring how people use mobile phones in their everyday lives, particularly within their domestic lives</a:t>
            </a: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5</a:t>
            </a:fld>
            <a:endParaRPr lang="en-US" dirty="0"/>
          </a:p>
        </p:txBody>
      </p:sp>
    </p:spTree>
    <p:extLst>
      <p:ext uri="{BB962C8B-B14F-4D97-AF65-F5344CB8AC3E}">
        <p14:creationId xmlns:p14="http://schemas.microsoft.com/office/powerpoint/2010/main" val="33975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focus</a:t>
            </a:r>
            <a:r>
              <a:rPr lang="en-US" sz="1200" kern="1200" baseline="0" dirty="0" smtClean="0">
                <a:solidFill>
                  <a:schemeClr val="tx1"/>
                </a:solidFill>
                <a:effectLst/>
                <a:latin typeface="+mn-lt"/>
                <a:ea typeface="+mn-ea"/>
                <a:cs typeface="+mn-cs"/>
              </a:rPr>
              <a:t> us here a bit, we know that phone use is important. It allows us to </a:t>
            </a:r>
            <a:r>
              <a:rPr lang="en-US" sz="1200" kern="1200" baseline="0" dirty="0" err="1" smtClean="0">
                <a:solidFill>
                  <a:schemeClr val="tx1"/>
                </a:solidFill>
                <a:effectLst/>
                <a:latin typeface="+mn-lt"/>
                <a:ea typeface="+mn-ea"/>
                <a:cs typeface="+mn-cs"/>
              </a:rPr>
              <a:t>microcoordinate</a:t>
            </a:r>
            <a:r>
              <a:rPr lang="en-US" sz="1200" kern="1200" baseline="0" dirty="0" smtClean="0">
                <a:solidFill>
                  <a:schemeClr val="tx1"/>
                </a:solidFill>
                <a:effectLst/>
                <a:latin typeface="+mn-lt"/>
                <a:ea typeface="+mn-ea"/>
                <a:cs typeface="+mn-cs"/>
              </a:rPr>
              <a:t> in ways that we could not before. For example, rather than necessarily having to set a time up to meet you at the train station, I might tell you to text me once you get there – just so we can meet up at the right time. One reason is that we know now that people keep their mobile phones next to (or on) them almost all the time – they are the devices that are closest to us—metaphorically and physically. We can rely on that, and are often surprised when people don’t respond in a timely way.</a:t>
            </a:r>
            <a:endParaRPr lang="en-US" dirty="0" smtClean="0"/>
          </a:p>
          <a:p>
            <a:endParaRPr lang="en-US" dirty="0" smtClean="0"/>
          </a:p>
          <a:p>
            <a:r>
              <a:rPr lang="en-US" dirty="0" smtClean="0"/>
              <a:t>Some</a:t>
            </a:r>
            <a:r>
              <a:rPr lang="en-US" baseline="0" dirty="0" smtClean="0"/>
              <a:t> recent work by Alexis </a:t>
            </a:r>
            <a:r>
              <a:rPr lang="en-US" baseline="0" dirty="0" err="1" smtClean="0"/>
              <a:t>Hiniker</a:t>
            </a:r>
            <a:r>
              <a:rPr lang="en-US" baseline="0" dirty="0" smtClean="0"/>
              <a:t> and her colleagues about use of phones around children in a playground revealed that it was harder for children to get the attention of parents when parents were occupied with their phones. Further, they responded more slowly to events.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these ideas inform our work here. Our specific interest</a:t>
            </a:r>
            <a:r>
              <a:rPr lang="en-US" sz="1200" kern="1200" baseline="0" dirty="0" smtClean="0">
                <a:solidFill>
                  <a:schemeClr val="tx1"/>
                </a:solidFill>
                <a:effectLst/>
                <a:latin typeface="+mn-lt"/>
                <a:ea typeface="+mn-ea"/>
                <a:cs typeface="+mn-cs"/>
              </a:rPr>
              <a:t> is not kids per </a:t>
            </a:r>
            <a:r>
              <a:rPr lang="en-US" sz="1200" kern="1200" baseline="0" dirty="0" err="1" smtClean="0">
                <a:solidFill>
                  <a:schemeClr val="tx1"/>
                </a:solidFill>
                <a:effectLst/>
                <a:latin typeface="+mn-lt"/>
                <a:ea typeface="+mn-ea"/>
                <a:cs typeface="+mn-cs"/>
              </a:rPr>
              <a:t>sey</a:t>
            </a:r>
            <a:r>
              <a:rPr lang="en-US" sz="1200" kern="1200" baseline="0" dirty="0" smtClean="0">
                <a:solidFill>
                  <a:schemeClr val="tx1"/>
                </a:solidFill>
                <a:effectLst/>
                <a:latin typeface="+mn-lt"/>
                <a:ea typeface="+mn-ea"/>
                <a:cs typeface="+mn-cs"/>
              </a:rPr>
              <a:t>, or necessarily the coordination piece of course. Here, everyone is already collocated, and using their </a:t>
            </a:r>
            <a:r>
              <a:rPr lang="en-US" sz="1200" kern="1200" baseline="0" dirty="0" err="1" smtClean="0">
                <a:solidFill>
                  <a:schemeClr val="tx1"/>
                </a:solidFill>
                <a:effectLst/>
                <a:latin typeface="+mn-lt"/>
                <a:ea typeface="+mn-ea"/>
                <a:cs typeface="+mn-cs"/>
              </a:rPr>
              <a:t>phnones</a:t>
            </a:r>
            <a:r>
              <a:rPr lang="en-US" sz="120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p:txBody>
      </p:sp>
      <p:sp>
        <p:nvSpPr>
          <p:cNvPr id="4" name="Rectangle 3"/>
          <p:cNvSpPr>
            <a:spLocks noGrp="1"/>
          </p:cNvSpPr>
          <p:nvPr>
            <p:ph type="sldNum" sz="quarter" idx="10"/>
          </p:nvPr>
        </p:nvSpPr>
        <p:spPr/>
        <p:txBody>
          <a:bodyPr/>
          <a:lstStyle>
            <a:extLst/>
          </a:lstStyle>
          <a:p>
            <a:fld id="{CA5D3BF3-D352-46FC-8343-31F56E6730EA}" type="slidenum">
              <a:rPr lang="en-US" smtClean="0"/>
              <a:pPr/>
              <a:t>6</a:t>
            </a:fld>
            <a:endParaRPr lang="en-US" dirty="0"/>
          </a:p>
        </p:txBody>
      </p:sp>
    </p:spTree>
    <p:extLst>
      <p:ext uri="{BB962C8B-B14F-4D97-AF65-F5344CB8AC3E}">
        <p14:creationId xmlns:p14="http://schemas.microsoft.com/office/powerpoint/2010/main" val="183963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lnSpcReduction="10000"/>
          </a:bodyPr>
          <a:lstStyle>
            <a:extLst/>
          </a:lstStyle>
          <a:p>
            <a:r>
              <a:rPr lang="en-US" sz="1200" kern="1200" dirty="0" smtClean="0">
                <a:solidFill>
                  <a:schemeClr val="tx1"/>
                </a:solidFill>
                <a:effectLst/>
                <a:latin typeface="+mn-lt"/>
                <a:ea typeface="+mn-ea"/>
                <a:cs typeface="+mn-cs"/>
              </a:rPr>
              <a:t>So, how</a:t>
            </a:r>
            <a:r>
              <a:rPr lang="en-US" sz="1200" kern="1200" baseline="0" dirty="0" smtClean="0">
                <a:solidFill>
                  <a:schemeClr val="tx1"/>
                </a:solidFill>
                <a:effectLst/>
                <a:latin typeface="+mn-lt"/>
                <a:ea typeface="+mn-ea"/>
                <a:cs typeface="+mn-cs"/>
              </a:rPr>
              <a:t> do people use their phones at home when there are others around? Why do they do it? How does it affect their relationship with others? How does this use shape </a:t>
            </a:r>
            <a:r>
              <a:rPr lang="en-US" sz="1200" kern="1200" baseline="0" dirty="0" err="1" smtClean="0">
                <a:solidFill>
                  <a:schemeClr val="tx1"/>
                </a:solidFill>
                <a:effectLst/>
                <a:latin typeface="+mn-lt"/>
                <a:ea typeface="+mn-ea"/>
                <a:cs typeface="+mn-cs"/>
              </a:rPr>
              <a:t>behaviour</a:t>
            </a:r>
            <a:r>
              <a:rPr lang="en-US" sz="1200" kern="1200" baseline="0" dirty="0" smtClean="0">
                <a:solidFill>
                  <a:schemeClr val="tx1"/>
                </a:solidFill>
                <a:effectLst/>
                <a:latin typeface="+mn-lt"/>
                <a:ea typeface="+mn-ea"/>
                <a:cs typeface="+mn-cs"/>
              </a:rPr>
              <a:t> and household dynamics? If there are challenges that people encounter, can we design more effectively?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address these questions, we designed a study where we focused on the experiences of participants in their households. Their role was to document instances of when they used their </a:t>
            </a:r>
            <a:r>
              <a:rPr lang="en-US" sz="1200" kern="1200" baseline="0" dirty="0" err="1" smtClean="0">
                <a:solidFill>
                  <a:schemeClr val="tx1"/>
                </a:solidFill>
                <a:effectLst/>
                <a:latin typeface="+mn-lt"/>
                <a:ea typeface="+mn-ea"/>
                <a:cs typeface="+mn-cs"/>
              </a:rPr>
              <a:t>phoens</a:t>
            </a:r>
            <a:r>
              <a:rPr lang="en-US" sz="1200" kern="1200" baseline="0" dirty="0" smtClean="0">
                <a:solidFill>
                  <a:schemeClr val="tx1"/>
                </a:solidFill>
                <a:effectLst/>
                <a:latin typeface="+mn-lt"/>
                <a:ea typeface="+mn-ea"/>
                <a:cs typeface="+mn-cs"/>
              </a:rPr>
              <a:t> in the presence of others, and then later in interviews, describe to us each of these experiences – both from a practical, and emotional level.</a:t>
            </a:r>
            <a:endParaRPr lang="en-US"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7</a:t>
            </a:fld>
            <a:endParaRPr lang="en-US" dirty="0"/>
          </a:p>
        </p:txBody>
      </p:sp>
    </p:spTree>
    <p:extLst>
      <p:ext uri="{BB962C8B-B14F-4D97-AF65-F5344CB8AC3E}">
        <p14:creationId xmlns:p14="http://schemas.microsoft.com/office/powerpoint/2010/main" val="3277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Two-week diary study: collecting about their own use, and then the use of phones by others.</a:t>
            </a:r>
            <a:r>
              <a:rPr lang="en-US" baseline="0" dirty="0" smtClean="0"/>
              <a:t> </a:t>
            </a:r>
            <a:r>
              <a:rPr lang="en-US" sz="1200" kern="1200" dirty="0" smtClean="0">
                <a:solidFill>
                  <a:schemeClr val="tx1"/>
                </a:solidFill>
                <a:effectLst/>
                <a:latin typeface="+mn-lt"/>
                <a:ea typeface="+mn-ea"/>
                <a:cs typeface="+mn-cs"/>
              </a:rPr>
              <a:t>“how did behavior make you feel?”, “did anybody react to your behavior? If so, how?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Semi-structured interviews: </a:t>
            </a:r>
            <a:r>
              <a:rPr lang="en-US" sz="1200" kern="1200" dirty="0" smtClean="0">
                <a:solidFill>
                  <a:schemeClr val="tx1"/>
                </a:solidFill>
                <a:effectLst/>
                <a:latin typeface="+mn-lt"/>
                <a:ea typeface="+mn-ea"/>
                <a:cs typeface="+mn-cs"/>
              </a:rPr>
              <a:t>“Can you walk me through yesterday and describe the different times you used your mobile device when at home?”, “How do you think other members of your household feel about your mobile device usage?”, “Do you think you should change your mobile device behavior? Why or why not?”, “Do you do anything to reduce your mobile device usage?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8</a:t>
            </a:fld>
            <a:endParaRPr lang="en-US" dirty="0"/>
          </a:p>
        </p:txBody>
      </p:sp>
    </p:spTree>
    <p:extLst>
      <p:ext uri="{BB962C8B-B14F-4D97-AF65-F5344CB8AC3E}">
        <p14:creationId xmlns:p14="http://schemas.microsoft.com/office/powerpoint/2010/main" val="116199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normAutofit fontScale="77500" lnSpcReduction="20000"/>
          </a:bodyPr>
          <a:lstStyle>
            <a:extLst/>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recruited 20 participants (11 female) from various locations across North </a:t>
            </a:r>
            <a:r>
              <a:rPr lang="en-US" sz="1200" kern="1200" dirty="0" smtClean="0">
                <a:solidFill>
                  <a:schemeClr val="tx1"/>
                </a:solidFill>
                <a:effectLst/>
                <a:latin typeface="+mn-lt"/>
                <a:ea typeface="+mn-ea"/>
                <a:cs typeface="+mn-cs"/>
              </a:rPr>
              <a:t>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a:t>
            </a:r>
            <a:r>
              <a:rPr lang="en-US" sz="1200" kern="1200" dirty="0" smtClean="0">
                <a:solidFill>
                  <a:schemeClr val="tx1"/>
                </a:solidFill>
                <a:effectLst/>
                <a:latin typeface="+mn-lt"/>
                <a:ea typeface="+mn-ea"/>
                <a:cs typeface="+mn-cs"/>
              </a:rPr>
              <a:t>recruitment messages deliberately called for people who may be feeling tensions over mobile device usage in their home, as well as those who used mobile phones in the presence of family members. Thus, our sample is likely biased in this regard.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selected participants with a highly varied cross section of family types. Participants ranged in age from 20 to 60 years old. 7 of 20 participants lived in homes with at least one child, three had two children, one had three children, and three had one child.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ages of children varied between infants (less than one year) and teenagers (up to 18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 of 20 participants were adult children living at home with parents and/or grandparents.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remaining 6 of 20 participants were couples that were either married or living together – one was an empty nest couple. The ethnicities of participants included Caucasian, Chinese, Persian, and African, and all spoke fluent English as either a first or second language.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Rectangle 3"/>
          <p:cNvSpPr>
            <a:spLocks noGrp="1"/>
          </p:cNvSpPr>
          <p:nvPr>
            <p:ph type="sldNum" sz="quarter" idx="10"/>
          </p:nvPr>
        </p:nvSpPr>
        <p:spPr/>
        <p:txBody>
          <a:bodyPr/>
          <a:lstStyle>
            <a:extLst/>
          </a:lstStyle>
          <a:p>
            <a:fld id="{CA5D3BF3-D352-46FC-8343-31F56E6730EA}" type="slidenum">
              <a:rPr lang="en-US" smtClean="0"/>
              <a:pPr/>
              <a:t>9</a:t>
            </a:fld>
            <a:endParaRPr lang="en-US" dirty="0"/>
          </a:p>
        </p:txBody>
      </p:sp>
    </p:spTree>
    <p:extLst>
      <p:ext uri="{BB962C8B-B14F-4D97-AF65-F5344CB8AC3E}">
        <p14:creationId xmlns:p14="http://schemas.microsoft.com/office/powerpoint/2010/main" val="50176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6/7/16</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6/7/16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6/7/16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pPr/>
              <a:t>6/7/16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pPr/>
              <a:t>6/7/16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606EA6-EFEA-4C30-9264-4F9291A5780D}" type="datetime1">
              <a:rPr lang="en-US" smtClean="0"/>
              <a:pPr/>
              <a:t>6/7/16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606EA6-EFEA-4C30-9264-4F9291A5780D}" type="datetime1">
              <a:rPr lang="en-US" smtClean="0"/>
              <a:pPr/>
              <a:t>6/7/16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FADB5D-B7A0-47E3-AD2D-B1A6F8614213}" type="datetime1">
              <a:rPr lang="en-US" smtClean="0"/>
              <a:pPr/>
              <a:t>6/7/16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6/7/16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pPr/>
              <a:t>6/7/16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pPr/>
              <a:t>6/7/16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606EA6-EFEA-4C30-9264-4F9291A5780D}" type="datetime1">
              <a:rPr lang="en-US" smtClean="0"/>
              <a:pPr/>
              <a:t>6/7/16</a:t>
            </a:fld>
            <a:endParaRPr lang="en-US" sz="1400" dirty="0">
              <a:solidFill>
                <a:schemeClr val="tx2"/>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292" y="-36686"/>
            <a:ext cx="4765327" cy="3184500"/>
          </a:xfrm>
          <a:prstGeom prst="rect">
            <a:avLst/>
          </a:prstGeom>
        </p:spPr>
      </p:pic>
      <p:sp>
        <p:nvSpPr>
          <p:cNvPr id="13" name="Rectangle 12"/>
          <p:cNvSpPr/>
          <p:nvPr/>
        </p:nvSpPr>
        <p:spPr>
          <a:xfrm>
            <a:off x="395536" y="3219822"/>
            <a:ext cx="8748464" cy="1030511"/>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4" name="Rectangle 3"/>
          <p:cNvSpPr>
            <a:spLocks noGrp="1"/>
          </p:cNvSpPr>
          <p:nvPr>
            <p:ph type="ctrTitle"/>
          </p:nvPr>
        </p:nvSpPr>
        <p:spPr>
          <a:xfrm>
            <a:off x="426525" y="3219822"/>
            <a:ext cx="8280920" cy="1102519"/>
          </a:xfrm>
          <a:ln>
            <a:noFill/>
          </a:ln>
        </p:spPr>
        <p:txBody>
          <a:bodyPr>
            <a:noAutofit/>
          </a:bodyPr>
          <a:lstStyle>
            <a:extLst/>
          </a:lstStyle>
          <a:p>
            <a:pPr algn="l"/>
            <a:r>
              <a:rPr lang="en-US" sz="2300" b="1" kern="800" spc="-150" dirty="0" smtClean="0">
                <a:solidFill>
                  <a:schemeClr val="bg1"/>
                </a:solidFill>
                <a:latin typeface="Verdana" pitchFamily="34" charset="0"/>
                <a:ea typeface="Verdana" pitchFamily="34" charset="0"/>
                <a:cs typeface="Verdana" pitchFamily="34" charset="0"/>
              </a:rPr>
              <a:t>The Frustrations and Benefits of Mobile Device Usage in the </a:t>
            </a:r>
            <a:r>
              <a:rPr lang="en-US" sz="2300" b="1" kern="800" spc="-150" dirty="0">
                <a:solidFill>
                  <a:schemeClr val="bg1"/>
                </a:solidFill>
                <a:latin typeface="Verdana" pitchFamily="34" charset="0"/>
                <a:ea typeface="Verdana" pitchFamily="34" charset="0"/>
                <a:cs typeface="Verdana" pitchFamily="34" charset="0"/>
              </a:rPr>
              <a:t>H</a:t>
            </a:r>
            <a:r>
              <a:rPr lang="en-US" sz="2300" b="1" kern="800" spc="-150" dirty="0" smtClean="0">
                <a:solidFill>
                  <a:schemeClr val="bg1"/>
                </a:solidFill>
                <a:latin typeface="Verdana" pitchFamily="34" charset="0"/>
                <a:ea typeface="Verdana" pitchFamily="34" charset="0"/>
                <a:cs typeface="Verdana" pitchFamily="34" charset="0"/>
              </a:rPr>
              <a:t>ome when Co-Present with Family Members</a:t>
            </a:r>
            <a:endParaRPr lang="en-US" sz="2400" b="1" kern="800" spc="-150" dirty="0">
              <a:latin typeface="Myriad Pro" pitchFamily="34" charset="0"/>
              <a:ea typeface="Verdana" pitchFamily="34" charset="0"/>
              <a:cs typeface="Verdana" pitchFamily="34" charset="0"/>
            </a:endParaRPr>
          </a:p>
        </p:txBody>
      </p:sp>
      <p:sp>
        <p:nvSpPr>
          <p:cNvPr id="5" name="Rectangle 4"/>
          <p:cNvSpPr>
            <a:spLocks noGrp="1"/>
          </p:cNvSpPr>
          <p:nvPr>
            <p:ph type="subTitle" idx="1"/>
          </p:nvPr>
        </p:nvSpPr>
        <p:spPr>
          <a:xfrm>
            <a:off x="395536" y="4299942"/>
            <a:ext cx="8748464" cy="1314450"/>
          </a:xfrm>
        </p:spPr>
        <p:txBody>
          <a:bodyPr>
            <a:normAutofit/>
          </a:bodyPr>
          <a:lstStyle>
            <a:extLst/>
          </a:lstStyle>
          <a:p>
            <a:pPr algn="just"/>
            <a:r>
              <a:rPr lang="en-US" sz="1600" dirty="0" smtClean="0">
                <a:solidFill>
                  <a:schemeClr val="tx1">
                    <a:lumMod val="85000"/>
                    <a:lumOff val="15000"/>
                  </a:schemeClr>
                </a:solidFill>
              </a:rPr>
              <a:t>Erick Oduor (</a:t>
            </a:r>
            <a:r>
              <a:rPr lang="en-US" sz="1600" i="1" dirty="0" smtClean="0">
                <a:solidFill>
                  <a:schemeClr val="tx1">
                    <a:lumMod val="85000"/>
                    <a:lumOff val="15000"/>
                  </a:schemeClr>
                </a:solidFill>
              </a:rPr>
              <a:t>IBM Research Africa</a:t>
            </a:r>
            <a:r>
              <a:rPr lang="en-US" sz="1600" dirty="0" smtClean="0">
                <a:solidFill>
                  <a:schemeClr val="tx1">
                    <a:lumMod val="85000"/>
                    <a:lumOff val="15000"/>
                  </a:schemeClr>
                </a:solidFill>
              </a:rPr>
              <a:t>), Carman Neustaedter, William Odom, Niala Moallem (</a:t>
            </a:r>
            <a:r>
              <a:rPr lang="en-US" sz="1600" i="1" dirty="0" smtClean="0">
                <a:solidFill>
                  <a:schemeClr val="tx1">
                    <a:lumMod val="85000"/>
                    <a:lumOff val="15000"/>
                  </a:schemeClr>
                </a:solidFill>
              </a:rPr>
              <a:t>Simon Fraser University</a:t>
            </a:r>
            <a:r>
              <a:rPr lang="en-US" sz="1600" dirty="0" smtClean="0">
                <a:solidFill>
                  <a:schemeClr val="tx1">
                    <a:lumMod val="85000"/>
                    <a:lumOff val="15000"/>
                  </a:schemeClr>
                </a:solidFill>
              </a:rPr>
              <a:t>), </a:t>
            </a:r>
            <a:r>
              <a:rPr lang="en-US" sz="1600" u="sng" dirty="0" smtClean="0">
                <a:solidFill>
                  <a:schemeClr val="tx1">
                    <a:lumMod val="85000"/>
                    <a:lumOff val="15000"/>
                  </a:schemeClr>
                </a:solidFill>
              </a:rPr>
              <a:t>Tony Tang </a:t>
            </a:r>
            <a:r>
              <a:rPr lang="en-US" sz="1600" u="sng" dirty="0" smtClean="0">
                <a:solidFill>
                  <a:schemeClr val="tx1">
                    <a:lumMod val="85000"/>
                    <a:lumOff val="15000"/>
                  </a:schemeClr>
                </a:solidFill>
              </a:rPr>
              <a:t>(</a:t>
            </a:r>
            <a:r>
              <a:rPr lang="en-US" sz="1600" i="1" u="sng" dirty="0" smtClean="0">
                <a:solidFill>
                  <a:schemeClr val="tx1">
                    <a:lumMod val="85000"/>
                    <a:lumOff val="15000"/>
                  </a:schemeClr>
                </a:solidFill>
              </a:rPr>
              <a:t>University of Calgary</a:t>
            </a:r>
            <a:r>
              <a:rPr lang="en-US" sz="1600" u="sng" dirty="0" smtClean="0">
                <a:solidFill>
                  <a:schemeClr val="tx1">
                    <a:lumMod val="85000"/>
                    <a:lumOff val="15000"/>
                  </a:schemeClr>
                </a:solidFill>
              </a:rPr>
              <a:t>)</a:t>
            </a:r>
            <a:r>
              <a:rPr lang="en-US" sz="1600" dirty="0" smtClean="0">
                <a:solidFill>
                  <a:schemeClr val="tx1">
                    <a:lumMod val="85000"/>
                    <a:lumOff val="15000"/>
                  </a:schemeClr>
                </a:solidFill>
              </a:rPr>
              <a:t>, Melanie Tory (</a:t>
            </a:r>
            <a:r>
              <a:rPr lang="en-US" sz="1600" i="1" dirty="0" smtClean="0">
                <a:solidFill>
                  <a:schemeClr val="tx1">
                    <a:lumMod val="85000"/>
                    <a:lumOff val="15000"/>
                  </a:schemeClr>
                </a:solidFill>
              </a:rPr>
              <a:t>Tableau</a:t>
            </a:r>
            <a:r>
              <a:rPr lang="en-US" sz="1600" dirty="0" smtClean="0">
                <a:solidFill>
                  <a:schemeClr val="tx1">
                    <a:lumMod val="85000"/>
                    <a:lumOff val="15000"/>
                  </a:schemeClr>
                </a:solidFill>
              </a:rPr>
              <a:t>) and Pourang Irani (</a:t>
            </a:r>
            <a:r>
              <a:rPr lang="en-US" sz="1600" i="1" dirty="0" smtClean="0">
                <a:solidFill>
                  <a:schemeClr val="tx1">
                    <a:lumMod val="85000"/>
                    <a:lumOff val="15000"/>
                  </a:schemeClr>
                </a:solidFill>
              </a:rPr>
              <a:t>University of Manitoba</a:t>
            </a:r>
            <a:r>
              <a:rPr lang="en-US" sz="1600" dirty="0" smtClean="0">
                <a:solidFill>
                  <a:schemeClr val="tx1">
                    <a:lumMod val="85000"/>
                    <a:lumOff val="15000"/>
                  </a:schemeClr>
                </a:solidFill>
              </a:rPr>
              <a:t>)</a:t>
            </a:r>
            <a:endParaRPr lang="en-US" sz="16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40203"/>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Findings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199996"/>
            <a:ext cx="7848872" cy="2985433"/>
          </a:xfrm>
          <a:prstGeom prst="rect">
            <a:avLst/>
          </a:prstGeom>
          <a:noFill/>
        </p:spPr>
        <p:txBody>
          <a:bodyPr wrap="square" rtlCol="0">
            <a:spAutoFit/>
          </a:bodyPr>
          <a:lstStyle/>
          <a:p>
            <a:endParaRPr lang="en-US" sz="2000" dirty="0" smtClean="0"/>
          </a:p>
          <a:p>
            <a:pPr>
              <a:buClr>
                <a:srgbClr val="19C3FF"/>
              </a:buClr>
            </a:pPr>
            <a:r>
              <a:rPr lang="en-US" sz="2400" dirty="0" smtClean="0"/>
              <a:t>Why people use their mobile devices </a:t>
            </a:r>
          </a:p>
          <a:p>
            <a:pPr>
              <a:buClr>
                <a:srgbClr val="19C3FF"/>
              </a:buClr>
            </a:pPr>
            <a:endParaRPr lang="en-US" sz="2400" dirty="0" smtClean="0"/>
          </a:p>
          <a:p>
            <a:pPr>
              <a:buClr>
                <a:srgbClr val="19C3FF"/>
              </a:buClr>
            </a:pPr>
            <a:r>
              <a:rPr lang="en-US" sz="2400" dirty="0" smtClean="0"/>
              <a:t>Reactions to the device usage of others</a:t>
            </a:r>
          </a:p>
          <a:p>
            <a:pPr>
              <a:buClr>
                <a:srgbClr val="19C3FF"/>
              </a:buClr>
            </a:pPr>
            <a:endParaRPr lang="en-US" sz="2400" dirty="0"/>
          </a:p>
          <a:p>
            <a:pPr>
              <a:buClr>
                <a:srgbClr val="19C3FF"/>
              </a:buClr>
            </a:pPr>
            <a:r>
              <a:rPr lang="en-US" sz="2400" dirty="0" smtClean="0"/>
              <a:t>The privacy of mobile phones</a:t>
            </a:r>
          </a:p>
          <a:p>
            <a:pPr>
              <a:buClr>
                <a:srgbClr val="19C3FF"/>
              </a:buClr>
            </a:pPr>
            <a:endParaRPr lang="en-US" sz="2400" dirty="0" smtClean="0"/>
          </a:p>
          <a:p>
            <a:pPr>
              <a:buClr>
                <a:srgbClr val="19C3FF"/>
              </a:buClr>
            </a:pPr>
            <a:r>
              <a:rPr lang="en-US" sz="2400" dirty="0" smtClean="0"/>
              <a:t>Strategies to avoid </a:t>
            </a:r>
            <a:r>
              <a:rPr lang="en-US" sz="2400" dirty="0" smtClean="0"/>
              <a:t>conflict</a:t>
            </a:r>
            <a:endParaRPr lang="en-US" sz="2400" dirty="0" smtClean="0"/>
          </a:p>
        </p:txBody>
      </p:sp>
    </p:spTree>
    <p:extLst>
      <p:ext uri="{BB962C8B-B14F-4D97-AF65-F5344CB8AC3E}">
        <p14:creationId xmlns:p14="http://schemas.microsoft.com/office/powerpoint/2010/main" val="388676564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40203"/>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Findings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199996"/>
            <a:ext cx="7848872" cy="2985433"/>
          </a:xfrm>
          <a:prstGeom prst="rect">
            <a:avLst/>
          </a:prstGeom>
          <a:noFill/>
        </p:spPr>
        <p:txBody>
          <a:bodyPr wrap="square" rtlCol="0">
            <a:spAutoFit/>
          </a:bodyPr>
          <a:lstStyle/>
          <a:p>
            <a:endParaRPr lang="en-US" sz="2000" dirty="0" smtClean="0"/>
          </a:p>
          <a:p>
            <a:pPr>
              <a:buClr>
                <a:srgbClr val="19C3FF"/>
              </a:buClr>
            </a:pPr>
            <a:r>
              <a:rPr lang="en-US" sz="2400" dirty="0" smtClean="0"/>
              <a:t>Why people use their mobile devices </a:t>
            </a:r>
          </a:p>
          <a:p>
            <a:pPr>
              <a:buClr>
                <a:srgbClr val="19C3FF"/>
              </a:buClr>
            </a:pPr>
            <a:endParaRPr lang="en-US" sz="2400" dirty="0" smtClean="0"/>
          </a:p>
          <a:p>
            <a:pPr>
              <a:buClr>
                <a:srgbClr val="19C3FF"/>
              </a:buClr>
            </a:pPr>
            <a:r>
              <a:rPr lang="en-US" sz="2400" dirty="0" smtClean="0"/>
              <a:t>Reactions to the device usage of others</a:t>
            </a:r>
          </a:p>
          <a:p>
            <a:pPr>
              <a:buClr>
                <a:srgbClr val="19C3FF"/>
              </a:buClr>
            </a:pPr>
            <a:endParaRPr lang="en-US" sz="2400" dirty="0"/>
          </a:p>
          <a:p>
            <a:pPr>
              <a:buClr>
                <a:srgbClr val="19C3FF"/>
              </a:buClr>
            </a:pPr>
            <a:r>
              <a:rPr lang="en-US" sz="2400" dirty="0" smtClean="0"/>
              <a:t>The privacy of mobile phones</a:t>
            </a:r>
          </a:p>
          <a:p>
            <a:pPr>
              <a:buClr>
                <a:srgbClr val="19C3FF"/>
              </a:buClr>
            </a:pPr>
            <a:endParaRPr lang="en-US" sz="2400" dirty="0" smtClean="0"/>
          </a:p>
          <a:p>
            <a:pPr>
              <a:buClr>
                <a:srgbClr val="19C3FF"/>
              </a:buClr>
            </a:pPr>
            <a:r>
              <a:rPr lang="en-US" sz="2400" dirty="0" smtClean="0"/>
              <a:t>Strategies to avoid </a:t>
            </a:r>
            <a:r>
              <a:rPr lang="en-US" sz="2400" dirty="0" smtClean="0"/>
              <a:t>conflict</a:t>
            </a:r>
            <a:r>
              <a:rPr lang="en-US" sz="2400" dirty="0"/>
              <a:t> </a:t>
            </a:r>
            <a:r>
              <a:rPr lang="en-US" sz="2400" dirty="0" smtClean="0"/>
              <a:t>(free marital advice)</a:t>
            </a:r>
            <a:endParaRPr lang="en-US" sz="2400" dirty="0" smtClean="0"/>
          </a:p>
        </p:txBody>
      </p:sp>
    </p:spTree>
    <p:extLst>
      <p:ext uri="{BB962C8B-B14F-4D97-AF65-F5344CB8AC3E}">
        <p14:creationId xmlns:p14="http://schemas.microsoft.com/office/powerpoint/2010/main" val="34770550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467544" y="294878"/>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Why people use their mobile devices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2966909" y="1424558"/>
            <a:ext cx="7848872" cy="1877437"/>
          </a:xfrm>
          <a:prstGeom prst="rect">
            <a:avLst/>
          </a:prstGeom>
          <a:noFill/>
        </p:spPr>
        <p:txBody>
          <a:bodyPr wrap="square" rtlCol="0">
            <a:spAutoFit/>
          </a:bodyPr>
          <a:lstStyle/>
          <a:p>
            <a:pPr>
              <a:buClr>
                <a:srgbClr val="19C3FF"/>
              </a:buClr>
            </a:pPr>
            <a:r>
              <a:rPr lang="en-US" sz="2800" dirty="0" smtClean="0"/>
              <a:t>Notifications spiral into other activities </a:t>
            </a:r>
          </a:p>
          <a:p>
            <a:pPr>
              <a:buClr>
                <a:srgbClr val="19C3FF"/>
              </a:buClr>
            </a:pPr>
            <a:endParaRPr lang="en-US" sz="2800" dirty="0" smtClean="0"/>
          </a:p>
          <a:p>
            <a:pPr>
              <a:buClr>
                <a:srgbClr val="19C3FF"/>
              </a:buClr>
            </a:pPr>
            <a:r>
              <a:rPr lang="en-US" sz="2800" dirty="0" smtClean="0"/>
              <a:t>Boredom </a:t>
            </a:r>
            <a:r>
              <a:rPr lang="en-US" sz="2800" dirty="0"/>
              <a:t>while spending time together</a:t>
            </a:r>
          </a:p>
          <a:p>
            <a:pPr>
              <a:buClr>
                <a:srgbClr val="19C3FF"/>
              </a:buClr>
            </a:pPr>
            <a:endParaRPr lang="en-US" sz="1600" dirty="0"/>
          </a:p>
          <a:p>
            <a:pPr>
              <a:buClr>
                <a:srgbClr val="19C3FF"/>
              </a:buClr>
            </a:pPr>
            <a:endParaRPr lang="en-US" sz="1600" dirty="0"/>
          </a:p>
        </p:txBody>
      </p:sp>
      <p:pic>
        <p:nvPicPr>
          <p:cNvPr id="6" name="Picture 5" descr="Screen Shot 2016-06-06 at 3.55.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91630"/>
            <a:ext cx="2469908" cy="2304256"/>
          </a:xfrm>
          <a:prstGeom prst="rect">
            <a:avLst/>
          </a:prstGeom>
        </p:spPr>
      </p:pic>
    </p:spTree>
    <p:extLst>
      <p:ext uri="{BB962C8B-B14F-4D97-AF65-F5344CB8AC3E}">
        <p14:creationId xmlns:p14="http://schemas.microsoft.com/office/powerpoint/2010/main" val="335358715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467544" y="294878"/>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Why people use their mobile devices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2966909" y="1424558"/>
            <a:ext cx="7848872" cy="2739211"/>
          </a:xfrm>
          <a:prstGeom prst="rect">
            <a:avLst/>
          </a:prstGeom>
          <a:noFill/>
        </p:spPr>
        <p:txBody>
          <a:bodyPr wrap="square" rtlCol="0">
            <a:spAutoFit/>
          </a:bodyPr>
          <a:lstStyle/>
          <a:p>
            <a:pPr>
              <a:buClr>
                <a:srgbClr val="19C3FF"/>
              </a:buClr>
            </a:pPr>
            <a:r>
              <a:rPr lang="en-US" sz="2800" dirty="0" smtClean="0"/>
              <a:t>Notifications spiral into other activities </a:t>
            </a:r>
          </a:p>
          <a:p>
            <a:pPr>
              <a:buClr>
                <a:srgbClr val="19C3FF"/>
              </a:buClr>
            </a:pPr>
            <a:endParaRPr lang="en-US" sz="2800" dirty="0" smtClean="0"/>
          </a:p>
          <a:p>
            <a:pPr>
              <a:buClr>
                <a:srgbClr val="19C3FF"/>
              </a:buClr>
            </a:pPr>
            <a:r>
              <a:rPr lang="en-US" sz="2800" dirty="0" smtClean="0"/>
              <a:t>Boredom </a:t>
            </a:r>
            <a:r>
              <a:rPr lang="en-US" sz="2800" dirty="0"/>
              <a:t>while spending time together</a:t>
            </a:r>
          </a:p>
          <a:p>
            <a:pPr>
              <a:buClr>
                <a:srgbClr val="19C3FF"/>
              </a:buClr>
            </a:pPr>
            <a:endParaRPr lang="en-US" sz="2800" dirty="0" smtClean="0"/>
          </a:p>
          <a:p>
            <a:pPr>
              <a:buClr>
                <a:srgbClr val="19C3FF"/>
              </a:buClr>
            </a:pPr>
            <a:r>
              <a:rPr lang="en-US" sz="2800" dirty="0" smtClean="0"/>
              <a:t>Good of the group</a:t>
            </a:r>
            <a:endParaRPr lang="en-US" sz="1600" dirty="0" smtClean="0"/>
          </a:p>
          <a:p>
            <a:pPr>
              <a:buClr>
                <a:srgbClr val="19C3FF"/>
              </a:buClr>
            </a:pPr>
            <a:endParaRPr lang="en-US" sz="1600" dirty="0"/>
          </a:p>
          <a:p>
            <a:pPr>
              <a:buClr>
                <a:srgbClr val="19C3FF"/>
              </a:buClr>
            </a:pPr>
            <a:endParaRPr lang="en-US" sz="1600" dirty="0"/>
          </a:p>
        </p:txBody>
      </p:sp>
      <p:pic>
        <p:nvPicPr>
          <p:cNvPr id="6" name="Picture 5" descr="Screen Shot 2016-06-06 at 3.55.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91630"/>
            <a:ext cx="2469908" cy="2304256"/>
          </a:xfrm>
          <a:prstGeom prst="rect">
            <a:avLst/>
          </a:prstGeom>
        </p:spPr>
      </p:pic>
    </p:spTree>
    <p:extLst>
      <p:ext uri="{BB962C8B-B14F-4D97-AF65-F5344CB8AC3E}">
        <p14:creationId xmlns:p14="http://schemas.microsoft.com/office/powerpoint/2010/main" val="20475637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78396"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“Good of the group”</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3046988"/>
          </a:xfrm>
          <a:prstGeom prst="rect">
            <a:avLst/>
          </a:prstGeom>
          <a:noFill/>
        </p:spPr>
        <p:txBody>
          <a:bodyPr wrap="square" rtlCol="0">
            <a:spAutoFit/>
          </a:bodyPr>
          <a:lstStyle/>
          <a:p>
            <a:pPr>
              <a:buClr>
                <a:srgbClr val="19C3FF"/>
              </a:buClr>
            </a:pPr>
            <a:endParaRPr lang="en-US" sz="2400" i="1" dirty="0" smtClean="0"/>
          </a:p>
          <a:p>
            <a:r>
              <a:rPr lang="en-US" sz="2400" i="1" dirty="0" smtClean="0"/>
              <a:t>“</a:t>
            </a:r>
            <a:r>
              <a:rPr lang="en-US" sz="2400" i="1" dirty="0"/>
              <a:t>I used my phone to look up the distance to </a:t>
            </a:r>
            <a:r>
              <a:rPr lang="en-US" sz="2400" i="1" dirty="0" smtClean="0"/>
              <a:t>[a vacation destination] while </a:t>
            </a:r>
            <a:r>
              <a:rPr lang="en-US" sz="2400" i="1" dirty="0"/>
              <a:t>in conversation with others around the table. I wasn't sure how long it would take to drive there. I told them 'I'm not sure how far it is... hold on, I can check.' I got out my phone...and looked it up</a:t>
            </a:r>
            <a:r>
              <a:rPr lang="en-US" sz="2400" i="1" dirty="0" smtClean="0"/>
              <a:t>.” </a:t>
            </a:r>
            <a:r>
              <a:rPr lang="en-US" sz="2400" i="1" dirty="0"/>
              <a:t>–</a:t>
            </a:r>
            <a:r>
              <a:rPr lang="en-US" sz="2400" dirty="0"/>
              <a:t>P15 – diary entry</a:t>
            </a:r>
          </a:p>
          <a:p>
            <a:pPr>
              <a:buClr>
                <a:srgbClr val="19C3FF"/>
              </a:buClr>
            </a:pPr>
            <a:endParaRPr lang="en-US" sz="1600" dirty="0"/>
          </a:p>
          <a:p>
            <a:pPr>
              <a:buClr>
                <a:srgbClr val="19C3FF"/>
              </a:buClr>
            </a:pPr>
            <a:endParaRPr lang="en-US" sz="1600" dirty="0"/>
          </a:p>
          <a:p>
            <a:pPr marL="342900" indent="-342900">
              <a:buClr>
                <a:srgbClr val="19C3FF"/>
              </a:buClr>
              <a:buFont typeface="+mj-lt"/>
              <a:buAutoNum type="arabicPeriod"/>
            </a:pPr>
            <a:endParaRPr lang="en-US" sz="1600" dirty="0"/>
          </a:p>
        </p:txBody>
      </p:sp>
    </p:spTree>
    <p:extLst>
      <p:ext uri="{BB962C8B-B14F-4D97-AF65-F5344CB8AC3E}">
        <p14:creationId xmlns:p14="http://schemas.microsoft.com/office/powerpoint/2010/main" val="313484919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73224" y="245182"/>
            <a:ext cx="7715200" cy="857250"/>
          </a:xfrm>
        </p:spPr>
        <p:txBody>
          <a:bodyPr>
            <a:normAutofit fontScale="90000"/>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Reaction to mobile device usage of others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3635896" y="1275606"/>
            <a:ext cx="7848872" cy="1323439"/>
          </a:xfrm>
          <a:prstGeom prst="rect">
            <a:avLst/>
          </a:prstGeom>
          <a:noFill/>
        </p:spPr>
        <p:txBody>
          <a:bodyPr wrap="square" rtlCol="0">
            <a:spAutoFit/>
          </a:bodyPr>
          <a:lstStyle/>
          <a:p>
            <a:pPr>
              <a:buClr>
                <a:srgbClr val="19C3FF"/>
              </a:buClr>
            </a:pPr>
            <a:endParaRPr lang="en-US" sz="2000" dirty="0"/>
          </a:p>
          <a:p>
            <a:pPr>
              <a:buClr>
                <a:srgbClr val="19C3FF"/>
              </a:buClr>
            </a:pPr>
            <a:r>
              <a:rPr lang="en-US" sz="2800" dirty="0" smtClean="0"/>
              <a:t>Social disconnect, frustration, conflict</a:t>
            </a:r>
          </a:p>
          <a:p>
            <a:pPr>
              <a:buClr>
                <a:srgbClr val="19C3FF"/>
              </a:buClr>
            </a:pPr>
            <a:endParaRPr lang="en-US" sz="1600" dirty="0"/>
          </a:p>
          <a:p>
            <a:pPr>
              <a:buClr>
                <a:srgbClr val="19C3FF"/>
              </a:buClr>
            </a:pPr>
            <a:endParaRPr lang="en-US" sz="1600" dirty="0"/>
          </a:p>
        </p:txBody>
      </p:sp>
      <p:pic>
        <p:nvPicPr>
          <p:cNvPr id="5" name="Picture 4" descr="Screen Shot 2016-06-06 at 3.57.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635646"/>
            <a:ext cx="2765648" cy="2648693"/>
          </a:xfrm>
          <a:prstGeom prst="rect">
            <a:avLst/>
          </a:prstGeom>
        </p:spPr>
      </p:pic>
    </p:spTree>
    <p:extLst>
      <p:ext uri="{BB962C8B-B14F-4D97-AF65-F5344CB8AC3E}">
        <p14:creationId xmlns:p14="http://schemas.microsoft.com/office/powerpoint/2010/main" val="39662401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309431"/>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Participant quote</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1815882"/>
          </a:xfrm>
          <a:prstGeom prst="rect">
            <a:avLst/>
          </a:prstGeom>
          <a:noFill/>
        </p:spPr>
        <p:txBody>
          <a:bodyPr wrap="square" rtlCol="0">
            <a:spAutoFit/>
          </a:bodyPr>
          <a:lstStyle/>
          <a:p>
            <a:r>
              <a:rPr lang="en-US" sz="2400" i="1" dirty="0" smtClean="0"/>
              <a:t>“I </a:t>
            </a:r>
            <a:r>
              <a:rPr lang="en-US" sz="2400" i="1" dirty="0"/>
              <a:t>got frustrated with my wife being on the phone, using the phone while I'm talking to her, and she claims that she's paying attention, but I don't think she is.” </a:t>
            </a:r>
            <a:r>
              <a:rPr lang="en-US" sz="2400" dirty="0"/>
              <a:t>– P4, Male, Child Age 2 </a:t>
            </a:r>
            <a:endParaRPr lang="en-US" sz="2400" dirty="0"/>
          </a:p>
          <a:p>
            <a:pPr marL="342900" indent="-342900">
              <a:buClr>
                <a:srgbClr val="19C3FF"/>
              </a:buClr>
              <a:buFont typeface="+mj-lt"/>
              <a:buAutoNum type="arabicPeriod"/>
            </a:pPr>
            <a:endParaRPr lang="en-US" sz="1600" dirty="0"/>
          </a:p>
        </p:txBody>
      </p:sp>
    </p:spTree>
    <p:extLst>
      <p:ext uri="{BB962C8B-B14F-4D97-AF65-F5344CB8AC3E}">
        <p14:creationId xmlns:p14="http://schemas.microsoft.com/office/powerpoint/2010/main" val="50227637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309431"/>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Participant quote</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923877"/>
          </a:xfrm>
          <a:prstGeom prst="rect">
            <a:avLst/>
          </a:prstGeom>
          <a:noFill/>
        </p:spPr>
        <p:txBody>
          <a:bodyPr wrap="square" rtlCol="0">
            <a:spAutoFit/>
          </a:bodyPr>
          <a:lstStyle/>
          <a:p>
            <a:r>
              <a:rPr lang="en-US" sz="2400" i="1" dirty="0"/>
              <a:t>“[My husband] had a couple of these games where you have to go on and participate in these different phases of battles, or something. I don't mind most of the time, but sometimes the phase of the battle he has to participate in happens during dinner or when we're out with the kids, and then I watch it, and he thinks he's not distracted, but he is.” </a:t>
            </a:r>
            <a:r>
              <a:rPr lang="en-US" sz="2400" dirty="0"/>
              <a:t>– P3, Female, Children Ages 1 &amp; 4 </a:t>
            </a:r>
          </a:p>
          <a:p>
            <a:pPr>
              <a:buClr>
                <a:srgbClr val="19C3FF"/>
              </a:buClr>
            </a:pPr>
            <a:endParaRPr lang="en-US" sz="1600" dirty="0"/>
          </a:p>
        </p:txBody>
      </p:sp>
    </p:spTree>
    <p:extLst>
      <p:ext uri="{BB962C8B-B14F-4D97-AF65-F5344CB8AC3E}">
        <p14:creationId xmlns:p14="http://schemas.microsoft.com/office/powerpoint/2010/main" val="2685178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73224" y="245182"/>
            <a:ext cx="7715200" cy="857250"/>
          </a:xfrm>
        </p:spPr>
        <p:txBody>
          <a:bodyPr>
            <a:normAutofit fontScale="90000"/>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Reaction to mobile device usage of others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3635896" y="1275606"/>
            <a:ext cx="7848872" cy="2185214"/>
          </a:xfrm>
          <a:prstGeom prst="rect">
            <a:avLst/>
          </a:prstGeom>
          <a:noFill/>
        </p:spPr>
        <p:txBody>
          <a:bodyPr wrap="square" rtlCol="0">
            <a:spAutoFit/>
          </a:bodyPr>
          <a:lstStyle/>
          <a:p>
            <a:pPr>
              <a:buClr>
                <a:srgbClr val="19C3FF"/>
              </a:buClr>
            </a:pPr>
            <a:endParaRPr lang="en-US" sz="2000" dirty="0"/>
          </a:p>
          <a:p>
            <a:pPr>
              <a:buClr>
                <a:srgbClr val="19C3FF"/>
              </a:buClr>
            </a:pPr>
            <a:r>
              <a:rPr lang="en-US" sz="2800" dirty="0" smtClean="0"/>
              <a:t>Social disconnect, frustration, conflict</a:t>
            </a:r>
          </a:p>
          <a:p>
            <a:pPr>
              <a:buClr>
                <a:srgbClr val="19C3FF"/>
              </a:buClr>
            </a:pPr>
            <a:endParaRPr lang="en-US" sz="2800" dirty="0" smtClean="0"/>
          </a:p>
          <a:p>
            <a:pPr>
              <a:buClr>
                <a:srgbClr val="19C3FF"/>
              </a:buClr>
            </a:pPr>
            <a:r>
              <a:rPr lang="en-US" sz="2800" dirty="0" smtClean="0"/>
              <a:t>Desirable disengagement</a:t>
            </a:r>
            <a:endParaRPr lang="en-US" sz="2800" dirty="0" smtClean="0"/>
          </a:p>
          <a:p>
            <a:pPr>
              <a:buClr>
                <a:srgbClr val="19C3FF"/>
              </a:buClr>
            </a:pPr>
            <a:endParaRPr lang="en-US" sz="1600" dirty="0"/>
          </a:p>
          <a:p>
            <a:pPr>
              <a:buClr>
                <a:srgbClr val="19C3FF"/>
              </a:buClr>
            </a:pPr>
            <a:endParaRPr lang="en-US" sz="1600" dirty="0"/>
          </a:p>
        </p:txBody>
      </p:sp>
      <p:pic>
        <p:nvPicPr>
          <p:cNvPr id="5" name="Picture 4" descr="Screen Shot 2016-06-06 at 3.57.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635646"/>
            <a:ext cx="2765648" cy="2648693"/>
          </a:xfrm>
          <a:prstGeom prst="rect">
            <a:avLst/>
          </a:prstGeom>
        </p:spPr>
      </p:pic>
    </p:spTree>
    <p:extLst>
      <p:ext uri="{BB962C8B-B14F-4D97-AF65-F5344CB8AC3E}">
        <p14:creationId xmlns:p14="http://schemas.microsoft.com/office/powerpoint/2010/main" val="95029060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73557"/>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The privacy of mobile phones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5112568" cy="2677656"/>
          </a:xfrm>
          <a:prstGeom prst="rect">
            <a:avLst/>
          </a:prstGeom>
          <a:noFill/>
        </p:spPr>
        <p:txBody>
          <a:bodyPr wrap="square" rtlCol="0">
            <a:spAutoFit/>
          </a:bodyPr>
          <a:lstStyle/>
          <a:p>
            <a:pPr>
              <a:buClr>
                <a:srgbClr val="19C3FF"/>
              </a:buClr>
            </a:pPr>
            <a:endParaRPr lang="en-US" sz="1600" dirty="0" smtClean="0"/>
          </a:p>
          <a:p>
            <a:pPr>
              <a:buClr>
                <a:srgbClr val="19C3FF"/>
              </a:buClr>
            </a:pPr>
            <a:r>
              <a:rPr lang="en-US" sz="2400" dirty="0" smtClean="0"/>
              <a:t>Assumptions and lack of awareness – body language, past history and interaction styles</a:t>
            </a:r>
          </a:p>
          <a:p>
            <a:pPr>
              <a:buClr>
                <a:srgbClr val="19C3FF"/>
              </a:buClr>
            </a:pPr>
            <a:endParaRPr lang="en-US" sz="2400" dirty="0" smtClean="0"/>
          </a:p>
          <a:p>
            <a:pPr>
              <a:buClr>
                <a:srgbClr val="19C3FF"/>
              </a:buClr>
            </a:pPr>
            <a:r>
              <a:rPr lang="en-US" sz="2400" dirty="0" smtClean="0"/>
              <a:t>“Attribution error”</a:t>
            </a:r>
            <a:endParaRPr lang="en-US" sz="2400" dirty="0" smtClean="0"/>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5" name="Picture 4" descr="Screen Shot 2016-06-06 at 4.03.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563638"/>
            <a:ext cx="2383083" cy="2715765"/>
          </a:xfrm>
          <a:prstGeom prst="rect">
            <a:avLst/>
          </a:prstGeom>
        </p:spPr>
      </p:pic>
    </p:spTree>
    <p:extLst>
      <p:ext uri="{BB962C8B-B14F-4D97-AF65-F5344CB8AC3E}">
        <p14:creationId xmlns:p14="http://schemas.microsoft.com/office/powerpoint/2010/main" val="9415843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2016-06-06 05.06.0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71800" y="0"/>
            <a:ext cx="3888432" cy="5182960"/>
          </a:xfrm>
        </p:spPr>
      </p:pic>
    </p:spTree>
    <p:extLst>
      <p:ext uri="{BB962C8B-B14F-4D97-AF65-F5344CB8AC3E}">
        <p14:creationId xmlns:p14="http://schemas.microsoft.com/office/powerpoint/2010/main" val="9960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78396"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Awareness problem?</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308324"/>
          </a:xfrm>
          <a:prstGeom prst="rect">
            <a:avLst/>
          </a:prstGeom>
          <a:noFill/>
        </p:spPr>
        <p:txBody>
          <a:bodyPr wrap="square" rtlCol="0">
            <a:spAutoFit/>
          </a:bodyPr>
          <a:lstStyle/>
          <a:p>
            <a:pPr>
              <a:buClr>
                <a:srgbClr val="19C3FF"/>
              </a:buClr>
            </a:pPr>
            <a:r>
              <a:rPr lang="en-US" sz="2400" i="1" dirty="0" smtClean="0"/>
              <a:t>“</a:t>
            </a:r>
            <a:r>
              <a:rPr lang="en-US" sz="2400" i="1" dirty="0"/>
              <a:t>I guess my frustrations is around that because it's such a personal device... It's not like the computer…because I …can understand what's happening, but you can't really with personal devices.” – </a:t>
            </a:r>
            <a:r>
              <a:rPr lang="en-US" sz="2400" dirty="0"/>
              <a:t>P3, Children ages, 1 &amp; 4 </a:t>
            </a:r>
          </a:p>
          <a:p>
            <a:pPr>
              <a:buClr>
                <a:srgbClr val="19C3FF"/>
              </a:buClr>
            </a:pPr>
            <a:endParaRPr lang="en-US" sz="1600" dirty="0"/>
          </a:p>
          <a:p>
            <a:pPr>
              <a:buClr>
                <a:srgbClr val="19C3FF"/>
              </a:buClr>
            </a:pPr>
            <a:endParaRPr lang="en-US" sz="1600" dirty="0"/>
          </a:p>
          <a:p>
            <a:pPr marL="342900" indent="-342900">
              <a:buClr>
                <a:srgbClr val="19C3FF"/>
              </a:buClr>
              <a:buFont typeface="+mj-lt"/>
              <a:buAutoNum type="arabicPeriod"/>
            </a:pPr>
            <a:endParaRPr lang="en-US" sz="1600" dirty="0"/>
          </a:p>
        </p:txBody>
      </p:sp>
    </p:spTree>
    <p:extLst>
      <p:ext uri="{BB962C8B-B14F-4D97-AF65-F5344CB8AC3E}">
        <p14:creationId xmlns:p14="http://schemas.microsoft.com/office/powerpoint/2010/main" val="11492932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73557"/>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The privacy of mobile phones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5112568" cy="2677656"/>
          </a:xfrm>
          <a:prstGeom prst="rect">
            <a:avLst/>
          </a:prstGeom>
          <a:noFill/>
        </p:spPr>
        <p:txBody>
          <a:bodyPr wrap="square" rtlCol="0">
            <a:spAutoFit/>
          </a:bodyPr>
          <a:lstStyle/>
          <a:p>
            <a:pPr>
              <a:buClr>
                <a:srgbClr val="19C3FF"/>
              </a:buClr>
            </a:pPr>
            <a:endParaRPr lang="en-US" sz="1600" dirty="0" smtClean="0"/>
          </a:p>
          <a:p>
            <a:pPr>
              <a:buClr>
                <a:srgbClr val="19C3FF"/>
              </a:buClr>
            </a:pPr>
            <a:r>
              <a:rPr lang="en-US" sz="2400" dirty="0" smtClean="0"/>
              <a:t>Assumptions and lack of awareness – body language, past history and interaction styles</a:t>
            </a:r>
          </a:p>
          <a:p>
            <a:pPr>
              <a:buClr>
                <a:srgbClr val="19C3FF"/>
              </a:buClr>
            </a:pPr>
            <a:endParaRPr lang="en-US" sz="2400" dirty="0" smtClean="0"/>
          </a:p>
          <a:p>
            <a:pPr>
              <a:buClr>
                <a:srgbClr val="19C3FF"/>
              </a:buClr>
            </a:pPr>
            <a:r>
              <a:rPr lang="en-US" sz="2400" dirty="0" smtClean="0"/>
              <a:t>“Attribution error”</a:t>
            </a:r>
            <a:endParaRPr lang="en-US" sz="2400" dirty="0" smtClean="0"/>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5" name="Picture 4" descr="Screen Shot 2016-06-06 at 4.03.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563638"/>
            <a:ext cx="2383083" cy="2715765"/>
          </a:xfrm>
          <a:prstGeom prst="rect">
            <a:avLst/>
          </a:prstGeom>
        </p:spPr>
      </p:pic>
    </p:spTree>
    <p:extLst>
      <p:ext uri="{BB962C8B-B14F-4D97-AF65-F5344CB8AC3E}">
        <p14:creationId xmlns:p14="http://schemas.microsoft.com/office/powerpoint/2010/main" val="16838799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73557"/>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The privacy of mobile phones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5112568" cy="3785652"/>
          </a:xfrm>
          <a:prstGeom prst="rect">
            <a:avLst/>
          </a:prstGeom>
          <a:noFill/>
        </p:spPr>
        <p:txBody>
          <a:bodyPr wrap="square" rtlCol="0">
            <a:spAutoFit/>
          </a:bodyPr>
          <a:lstStyle/>
          <a:p>
            <a:pPr>
              <a:buClr>
                <a:srgbClr val="19C3FF"/>
              </a:buClr>
            </a:pPr>
            <a:endParaRPr lang="en-US" sz="1600" dirty="0" smtClean="0"/>
          </a:p>
          <a:p>
            <a:pPr>
              <a:buClr>
                <a:srgbClr val="19C3FF"/>
              </a:buClr>
            </a:pPr>
            <a:r>
              <a:rPr lang="en-US" sz="2400" dirty="0" smtClean="0"/>
              <a:t>Assumptions and lack of awareness – body language, past history and interaction styles</a:t>
            </a:r>
          </a:p>
          <a:p>
            <a:pPr>
              <a:buClr>
                <a:srgbClr val="19C3FF"/>
              </a:buClr>
            </a:pPr>
            <a:endParaRPr lang="en-US" sz="2400" dirty="0" smtClean="0"/>
          </a:p>
          <a:p>
            <a:pPr>
              <a:buClr>
                <a:srgbClr val="19C3FF"/>
              </a:buClr>
            </a:pPr>
            <a:r>
              <a:rPr lang="en-US" sz="2400" dirty="0" smtClean="0"/>
              <a:t>“Attribution error”: external factors are driving my use; your use is inconsiderate because you are inconsiderate.</a:t>
            </a:r>
            <a:endParaRPr lang="en-US" sz="2400" dirty="0" smtClean="0"/>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5" name="Picture 4" descr="Screen Shot 2016-06-06 at 4.03.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563638"/>
            <a:ext cx="2383083" cy="2715765"/>
          </a:xfrm>
          <a:prstGeom prst="rect">
            <a:avLst/>
          </a:prstGeom>
        </p:spPr>
      </p:pic>
    </p:spTree>
    <p:extLst>
      <p:ext uri="{BB962C8B-B14F-4D97-AF65-F5344CB8AC3E}">
        <p14:creationId xmlns:p14="http://schemas.microsoft.com/office/powerpoint/2010/main" val="5658181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27336" y="245182"/>
            <a:ext cx="7715200" cy="857250"/>
          </a:xfrm>
        </p:spPr>
        <p:txBody>
          <a:bodyPr>
            <a:normAutofit fontScale="90000"/>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Strategies to avoid </a:t>
            </a:r>
            <a:r>
              <a:rPr lang="en-US" sz="2800" b="1" spc="-150" dirty="0" smtClean="0">
                <a:solidFill>
                  <a:schemeClr val="bg1"/>
                </a:solidFill>
                <a:latin typeface="Verdana" pitchFamily="34" charset="0"/>
                <a:ea typeface="Verdana" pitchFamily="34" charset="0"/>
                <a:cs typeface="Verdana" pitchFamily="34" charset="0"/>
              </a:rPr>
              <a:t>conflict a.k.a. marital counselling 101</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598871" y="1152128"/>
            <a:ext cx="7848872" cy="3477875"/>
          </a:xfrm>
          <a:prstGeom prst="rect">
            <a:avLst/>
          </a:prstGeom>
          <a:noFill/>
        </p:spPr>
        <p:txBody>
          <a:bodyPr wrap="square" rtlCol="0">
            <a:spAutoFit/>
          </a:bodyPr>
          <a:lstStyle/>
          <a:p>
            <a:endParaRPr lang="en-US" sz="2000" dirty="0" smtClean="0"/>
          </a:p>
          <a:p>
            <a:pPr>
              <a:buClr>
                <a:srgbClr val="19C3FF"/>
              </a:buClr>
            </a:pPr>
            <a:r>
              <a:rPr lang="en-US" sz="2400" dirty="0" smtClean="0"/>
              <a:t>Regulated interactions</a:t>
            </a:r>
          </a:p>
          <a:p>
            <a:pPr>
              <a:buClr>
                <a:srgbClr val="19C3FF"/>
              </a:buClr>
            </a:pPr>
            <a:endParaRPr lang="en-US" sz="2400" dirty="0" smtClean="0"/>
          </a:p>
          <a:p>
            <a:pPr>
              <a:buClr>
                <a:srgbClr val="19C3FF"/>
              </a:buClr>
            </a:pPr>
            <a:r>
              <a:rPr lang="en-US" sz="2400" dirty="0" smtClean="0"/>
              <a:t>Mobile device placement</a:t>
            </a:r>
          </a:p>
          <a:p>
            <a:pPr>
              <a:buClr>
                <a:srgbClr val="19C3FF"/>
              </a:buClr>
            </a:pPr>
            <a:endParaRPr lang="en-US" sz="2400" dirty="0" smtClean="0"/>
          </a:p>
          <a:p>
            <a:pPr>
              <a:buClr>
                <a:srgbClr val="19C3FF"/>
              </a:buClr>
            </a:pPr>
            <a:r>
              <a:rPr lang="en-US" sz="2400" dirty="0" smtClean="0"/>
              <a:t>No strategies</a:t>
            </a:r>
          </a:p>
          <a:p>
            <a:pPr>
              <a:buClr>
                <a:srgbClr val="19C3FF"/>
              </a:buClr>
            </a:pPr>
            <a:endParaRPr lang="en-US" sz="2400" dirty="0"/>
          </a:p>
          <a:p>
            <a:pPr>
              <a:buClr>
                <a:srgbClr val="19C3FF"/>
              </a:buClr>
            </a:pPr>
            <a:r>
              <a:rPr lang="en-US" sz="2400" dirty="0"/>
              <a:t>Awareness through talk </a:t>
            </a:r>
            <a:r>
              <a:rPr lang="en-US" sz="2400" dirty="0" smtClean="0"/>
              <a:t>aloud</a:t>
            </a:r>
            <a:endParaRPr lang="en-US" sz="2400" dirty="0" smtClean="0"/>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8" name="Picture 7" descr="Screen Shot 2016-06-06 at 4.16.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91630"/>
            <a:ext cx="3667139" cy="2592288"/>
          </a:xfrm>
          <a:prstGeom prst="rect">
            <a:avLst/>
          </a:prstGeom>
        </p:spPr>
      </p:pic>
    </p:spTree>
    <p:extLst>
      <p:ext uri="{BB962C8B-B14F-4D97-AF65-F5344CB8AC3E}">
        <p14:creationId xmlns:p14="http://schemas.microsoft.com/office/powerpoint/2010/main" val="228739306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”Making public” what is happening</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923877"/>
          </a:xfrm>
          <a:prstGeom prst="rect">
            <a:avLst/>
          </a:prstGeom>
          <a:noFill/>
        </p:spPr>
        <p:txBody>
          <a:bodyPr wrap="square" rtlCol="0">
            <a:spAutoFit/>
          </a:bodyPr>
          <a:lstStyle/>
          <a:p>
            <a:pPr>
              <a:buClr>
                <a:srgbClr val="19C3FF"/>
              </a:buClr>
            </a:pPr>
            <a:r>
              <a:rPr lang="en-US" sz="2400" i="1" dirty="0" smtClean="0"/>
              <a:t>“</a:t>
            </a:r>
            <a:r>
              <a:rPr lang="en-US" sz="2400" i="1" dirty="0"/>
              <a:t>I often put my phone on speaker when I want family members to know what I am engaging in using my phone. Other times when I am in a private conversation I constantly remind them that I am listening to them but just talking to a friend.” </a:t>
            </a:r>
            <a:r>
              <a:rPr lang="en-US" sz="2400" dirty="0"/>
              <a:t>– P10, Adult Child at Home </a:t>
            </a:r>
          </a:p>
          <a:p>
            <a:pPr>
              <a:buClr>
                <a:srgbClr val="19C3FF"/>
              </a:buClr>
            </a:pPr>
            <a:endParaRPr lang="en-US" sz="1600" dirty="0"/>
          </a:p>
          <a:p>
            <a:pPr>
              <a:buClr>
                <a:srgbClr val="19C3FF"/>
              </a:buClr>
            </a:pPr>
            <a:endParaRPr lang="en-US" sz="1600" dirty="0"/>
          </a:p>
          <a:p>
            <a:pPr>
              <a:buClr>
                <a:srgbClr val="19C3FF"/>
              </a:buClr>
            </a:pPr>
            <a:endParaRPr lang="en-US" sz="1600" dirty="0"/>
          </a:p>
          <a:p>
            <a:pPr marL="342900" indent="-342900">
              <a:buClr>
                <a:srgbClr val="19C3FF"/>
              </a:buClr>
              <a:buFont typeface="+mj-lt"/>
              <a:buAutoNum type="arabicPeriod"/>
            </a:pPr>
            <a:endParaRPr lang="en-US" sz="1600" dirty="0"/>
          </a:p>
        </p:txBody>
      </p:sp>
    </p:spTree>
    <p:extLst>
      <p:ext uri="{BB962C8B-B14F-4D97-AF65-F5344CB8AC3E}">
        <p14:creationId xmlns:p14="http://schemas.microsoft.com/office/powerpoint/2010/main" val="337582080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Guilt and changing device behavior</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4248472" cy="4154983"/>
          </a:xfrm>
          <a:prstGeom prst="rect">
            <a:avLst/>
          </a:prstGeom>
          <a:noFill/>
        </p:spPr>
        <p:txBody>
          <a:bodyPr wrap="square" rtlCol="0">
            <a:spAutoFit/>
          </a:bodyPr>
          <a:lstStyle/>
          <a:p>
            <a:pPr>
              <a:buClr>
                <a:srgbClr val="19C3FF"/>
              </a:buClr>
            </a:pPr>
            <a:endParaRPr lang="en-US" sz="2400" dirty="0" smtClean="0"/>
          </a:p>
          <a:p>
            <a:pPr>
              <a:buClr>
                <a:srgbClr val="19C3FF"/>
              </a:buClr>
            </a:pPr>
            <a:r>
              <a:rPr lang="en-US" sz="2400" dirty="0" smtClean="0"/>
              <a:t>Usage in comparison to other family members</a:t>
            </a:r>
          </a:p>
          <a:p>
            <a:pPr>
              <a:buClr>
                <a:srgbClr val="19C3FF"/>
              </a:buClr>
            </a:pPr>
            <a:endParaRPr lang="en-US" sz="2400" dirty="0" smtClean="0"/>
          </a:p>
          <a:p>
            <a:pPr>
              <a:buClr>
                <a:srgbClr val="19C3FF"/>
              </a:buClr>
            </a:pPr>
            <a:r>
              <a:rPr lang="en-US" sz="2400" dirty="0" smtClean="0"/>
              <a:t>Perception on one’s view on device use</a:t>
            </a:r>
          </a:p>
          <a:p>
            <a:pPr>
              <a:buClr>
                <a:srgbClr val="19C3FF"/>
              </a:buClr>
            </a:pPr>
            <a:endParaRPr lang="en-US" sz="2400" dirty="0" smtClean="0"/>
          </a:p>
          <a:p>
            <a:pPr>
              <a:buClr>
                <a:srgbClr val="19C3FF"/>
              </a:buClr>
            </a:pPr>
            <a:r>
              <a:rPr lang="en-US" sz="2400" dirty="0" smtClean="0"/>
              <a:t>Views on other family member’s usage patterns</a:t>
            </a:r>
          </a:p>
          <a:p>
            <a:pPr>
              <a:buClr>
                <a:srgbClr val="19C3FF"/>
              </a:buClr>
            </a:pPr>
            <a:endParaRPr lang="en-US" sz="2400" b="1" dirty="0"/>
          </a:p>
          <a:p>
            <a:pPr marL="342900" indent="-342900">
              <a:buClr>
                <a:srgbClr val="19C3FF"/>
              </a:buClr>
              <a:buFont typeface="+mj-lt"/>
              <a:buAutoNum type="arabicPeriod"/>
            </a:pPr>
            <a:endParaRPr lang="en-US" sz="2400" dirty="0"/>
          </a:p>
        </p:txBody>
      </p:sp>
      <p:pic>
        <p:nvPicPr>
          <p:cNvPr id="5" name="Picture 4" descr="Screen Shot 2016-06-06 at 4.16.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707654"/>
            <a:ext cx="3615124" cy="1898854"/>
          </a:xfrm>
          <a:prstGeom prst="rect">
            <a:avLst/>
          </a:prstGeom>
        </p:spPr>
      </p:pic>
    </p:spTree>
    <p:extLst>
      <p:ext uri="{BB962C8B-B14F-4D97-AF65-F5344CB8AC3E}">
        <p14:creationId xmlns:p14="http://schemas.microsoft.com/office/powerpoint/2010/main" val="38143631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94878"/>
            <a:ext cx="7715200" cy="857250"/>
          </a:xfrm>
        </p:spPr>
        <p:txBody>
          <a:bodyPr>
            <a:normAutofit/>
          </a:bodyPr>
          <a:lstStyle>
            <a:extLst/>
          </a:lstStyle>
          <a:p>
            <a:pPr algn="l"/>
            <a:r>
              <a:rPr lang="en-US" sz="2800" b="1" spc="-150" dirty="0">
                <a:solidFill>
                  <a:schemeClr val="bg1"/>
                </a:solidFill>
                <a:latin typeface="Verdana" pitchFamily="34" charset="0"/>
                <a:ea typeface="Verdana" pitchFamily="34" charset="0"/>
                <a:cs typeface="Verdana" pitchFamily="34" charset="0"/>
              </a:rPr>
              <a:t>Participant quote</a:t>
            </a:r>
          </a:p>
        </p:txBody>
      </p:sp>
      <p:sp>
        <p:nvSpPr>
          <p:cNvPr id="3" name="TextBox 2"/>
          <p:cNvSpPr txBox="1"/>
          <p:nvPr/>
        </p:nvSpPr>
        <p:spPr>
          <a:xfrm>
            <a:off x="611560" y="1347614"/>
            <a:ext cx="7848872" cy="2431435"/>
          </a:xfrm>
          <a:prstGeom prst="rect">
            <a:avLst/>
          </a:prstGeom>
          <a:noFill/>
        </p:spPr>
        <p:txBody>
          <a:bodyPr wrap="square" rtlCol="0">
            <a:spAutoFit/>
          </a:bodyPr>
          <a:lstStyle/>
          <a:p>
            <a:pPr>
              <a:buClr>
                <a:srgbClr val="19C3FF"/>
              </a:buClr>
            </a:pPr>
            <a:r>
              <a:rPr lang="en-US" sz="2400" i="1" dirty="0" smtClean="0"/>
              <a:t>“</a:t>
            </a:r>
            <a:r>
              <a:rPr lang="en-US" sz="2400" i="1" dirty="0"/>
              <a:t>I also think that I should not change my behavior yet since I only got a smart phone last year mainly to talk to my parents.” – </a:t>
            </a:r>
            <a:r>
              <a:rPr lang="en-US" sz="2400" dirty="0"/>
              <a:t>P10, Adult Child at Home </a:t>
            </a:r>
          </a:p>
          <a:p>
            <a:pPr>
              <a:buClr>
                <a:srgbClr val="19C3FF"/>
              </a:buClr>
            </a:pPr>
            <a:endParaRPr lang="en-US" sz="1600" i="1" dirty="0"/>
          </a:p>
          <a:p>
            <a:pPr>
              <a:buClr>
                <a:srgbClr val="19C3FF"/>
              </a:buClr>
            </a:pPr>
            <a:endParaRPr lang="en-US" sz="1600" dirty="0"/>
          </a:p>
          <a:p>
            <a:pPr>
              <a:buClr>
                <a:srgbClr val="19C3FF"/>
              </a:buClr>
            </a:pPr>
            <a:endParaRPr lang="en-US" sz="1600" dirty="0"/>
          </a:p>
          <a:p>
            <a:pPr>
              <a:buClr>
                <a:srgbClr val="19C3FF"/>
              </a:buClr>
            </a:pPr>
            <a:endParaRPr lang="en-US" sz="1600" dirty="0"/>
          </a:p>
          <a:p>
            <a:pPr marL="342900" indent="-342900">
              <a:buClr>
                <a:srgbClr val="19C3FF"/>
              </a:buClr>
              <a:buFont typeface="+mj-lt"/>
              <a:buAutoNum type="arabicPeriod"/>
            </a:pPr>
            <a:endParaRPr lang="en-US" sz="1600" dirty="0"/>
          </a:p>
        </p:txBody>
      </p:sp>
    </p:spTree>
    <p:extLst>
      <p:ext uri="{BB962C8B-B14F-4D97-AF65-F5344CB8AC3E}">
        <p14:creationId xmlns:p14="http://schemas.microsoft.com/office/powerpoint/2010/main" val="201991557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Discussion and implications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185214"/>
          </a:xfrm>
          <a:prstGeom prst="rect">
            <a:avLst/>
          </a:prstGeom>
          <a:noFill/>
        </p:spPr>
        <p:txBody>
          <a:bodyPr wrap="square" rtlCol="0">
            <a:spAutoFit/>
          </a:bodyPr>
          <a:lstStyle/>
          <a:p>
            <a:pPr>
              <a:buClr>
                <a:srgbClr val="19C3FF"/>
              </a:buClr>
            </a:pPr>
            <a:endParaRPr lang="en-US" sz="2400" dirty="0" smtClean="0"/>
          </a:p>
          <a:p>
            <a:pPr>
              <a:buClr>
                <a:srgbClr val="19C3FF"/>
              </a:buClr>
            </a:pPr>
            <a:r>
              <a:rPr lang="en-US" sz="2400" dirty="0" smtClean="0"/>
              <a:t>Families felt need to be connected, </a:t>
            </a:r>
            <a:r>
              <a:rPr lang="en-US" sz="2400" dirty="0" smtClean="0"/>
              <a:t>but generally, </a:t>
            </a:r>
            <a:r>
              <a:rPr lang="en-US" sz="2400" dirty="0" smtClean="0"/>
              <a:t>phones </a:t>
            </a:r>
            <a:r>
              <a:rPr lang="en-US" sz="2400" dirty="0" smtClean="0"/>
              <a:t>seem to make others feel disengaged with the user</a:t>
            </a:r>
            <a:endParaRPr lang="en-US" sz="2400" dirty="0" smtClean="0"/>
          </a:p>
          <a:p>
            <a:pPr>
              <a:buClr>
                <a:srgbClr val="19C3FF"/>
              </a:buClr>
            </a:pPr>
            <a:endParaRPr lang="en-US" sz="2400" dirty="0" smtClean="0"/>
          </a:p>
          <a:p>
            <a:pPr>
              <a:buClr>
                <a:srgbClr val="19C3FF"/>
              </a:buClr>
            </a:pPr>
            <a:r>
              <a:rPr lang="en-US" sz="2400" dirty="0" smtClean="0"/>
              <a:t>Frustrations and tensions also emerged</a:t>
            </a:r>
          </a:p>
          <a:p>
            <a:pPr marL="342900" indent="-342900">
              <a:buClr>
                <a:srgbClr val="19C3FF"/>
              </a:buClr>
              <a:buFont typeface="+mj-lt"/>
              <a:buAutoNum type="arabicPeriod"/>
            </a:pPr>
            <a:endParaRPr lang="en-US" sz="1600" dirty="0" smtClean="0"/>
          </a:p>
        </p:txBody>
      </p:sp>
    </p:spTree>
    <p:extLst>
      <p:ext uri="{BB962C8B-B14F-4D97-AF65-F5344CB8AC3E}">
        <p14:creationId xmlns:p14="http://schemas.microsoft.com/office/powerpoint/2010/main" val="253196748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94878"/>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Implications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4608512" cy="2000548"/>
          </a:xfrm>
          <a:prstGeom prst="rect">
            <a:avLst/>
          </a:prstGeom>
          <a:noFill/>
        </p:spPr>
        <p:txBody>
          <a:bodyPr wrap="square" rtlCol="0">
            <a:spAutoFit/>
          </a:bodyPr>
          <a:lstStyle/>
          <a:p>
            <a:endParaRPr lang="en-US" sz="2000" dirty="0" smtClean="0"/>
          </a:p>
          <a:p>
            <a:pPr>
              <a:buClr>
                <a:srgbClr val="19C3FF"/>
              </a:buClr>
            </a:pPr>
            <a:r>
              <a:rPr lang="en-US" sz="2400" dirty="0" smtClean="0"/>
              <a:t>Notifications?</a:t>
            </a:r>
            <a:endParaRPr lang="en-US" sz="2400" dirty="0" smtClean="0"/>
          </a:p>
          <a:p>
            <a:pPr>
              <a:buClr>
                <a:srgbClr val="19C3FF"/>
              </a:buClr>
            </a:pPr>
            <a:endParaRPr lang="en-US" sz="2400" dirty="0"/>
          </a:p>
          <a:p>
            <a:pPr>
              <a:buClr>
                <a:srgbClr val="19C3FF"/>
              </a:buClr>
            </a:pPr>
            <a:r>
              <a:rPr lang="en-US" sz="2400" dirty="0" smtClean="0"/>
              <a:t>Potential for </a:t>
            </a:r>
            <a:r>
              <a:rPr lang="en-US" sz="2400" dirty="0" err="1" smtClean="0"/>
              <a:t>wearables</a:t>
            </a:r>
            <a:endParaRPr lang="en-US" sz="2400" dirty="0"/>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4" name="Picture 3"/>
          <p:cNvPicPr>
            <a:picLocks noChangeAspect="1"/>
          </p:cNvPicPr>
          <p:nvPr/>
        </p:nvPicPr>
        <p:blipFill>
          <a:blip r:embed="rId3"/>
          <a:stretch>
            <a:fillRect/>
          </a:stretch>
        </p:blipFill>
        <p:spPr>
          <a:xfrm>
            <a:off x="5364088" y="1635646"/>
            <a:ext cx="3456383" cy="1944216"/>
          </a:xfrm>
          <a:prstGeom prst="rect">
            <a:avLst/>
          </a:prstGeom>
        </p:spPr>
      </p:pic>
    </p:spTree>
    <p:extLst>
      <p:ext uri="{BB962C8B-B14F-4D97-AF65-F5344CB8AC3E}">
        <p14:creationId xmlns:p14="http://schemas.microsoft.com/office/powerpoint/2010/main" val="18919386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74819"/>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Implications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739211"/>
          </a:xfrm>
          <a:prstGeom prst="rect">
            <a:avLst/>
          </a:prstGeom>
          <a:noFill/>
        </p:spPr>
        <p:txBody>
          <a:bodyPr wrap="square" rtlCol="0">
            <a:spAutoFit/>
          </a:bodyPr>
          <a:lstStyle/>
          <a:p>
            <a:endParaRPr lang="en-US" sz="2000" dirty="0" smtClean="0"/>
          </a:p>
          <a:p>
            <a:pPr>
              <a:buClr>
                <a:srgbClr val="19C3FF"/>
              </a:buClr>
            </a:pPr>
            <a:r>
              <a:rPr lang="en-US" sz="2400" dirty="0" smtClean="0"/>
              <a:t>Activity awareness</a:t>
            </a:r>
          </a:p>
          <a:p>
            <a:pPr>
              <a:buClr>
                <a:srgbClr val="19C3FF"/>
              </a:buClr>
            </a:pPr>
            <a:endParaRPr lang="en-US" sz="2400" dirty="0"/>
          </a:p>
          <a:p>
            <a:pPr>
              <a:buClr>
                <a:srgbClr val="19C3FF"/>
              </a:buClr>
            </a:pPr>
            <a:r>
              <a:rPr lang="en-US" sz="2400" dirty="0" smtClean="0"/>
              <a:t>Make informed judgments</a:t>
            </a:r>
          </a:p>
          <a:p>
            <a:pPr>
              <a:buClr>
                <a:srgbClr val="19C3FF"/>
              </a:buClr>
            </a:pPr>
            <a:endParaRPr lang="en-US" sz="2400" dirty="0"/>
          </a:p>
          <a:p>
            <a:pPr>
              <a:buClr>
                <a:srgbClr val="19C3FF"/>
              </a:buClr>
            </a:pPr>
            <a:r>
              <a:rPr lang="en-US" sz="2400" dirty="0" smtClean="0"/>
              <a:t>Voice input may help</a:t>
            </a:r>
          </a:p>
          <a:p>
            <a:pPr marL="342900" indent="-342900">
              <a:buClr>
                <a:srgbClr val="19C3FF"/>
              </a:buClr>
              <a:buFont typeface="+mj-lt"/>
              <a:buAutoNum type="arabicPeriod"/>
            </a:pPr>
            <a:endParaRPr lang="en-US" sz="1600" dirty="0" smtClean="0"/>
          </a:p>
          <a:p>
            <a:pPr marL="342900" indent="-342900">
              <a:buClr>
                <a:srgbClr val="19C3FF"/>
              </a:buClr>
              <a:buFont typeface="+mj-lt"/>
              <a:buAutoNum type="arabicPeriod"/>
            </a:pPr>
            <a:endParaRPr lang="en-US" sz="1600" dirty="0"/>
          </a:p>
        </p:txBody>
      </p:sp>
      <p:pic>
        <p:nvPicPr>
          <p:cNvPr id="4" name="Picture 3"/>
          <p:cNvPicPr>
            <a:picLocks noChangeAspect="1"/>
          </p:cNvPicPr>
          <p:nvPr/>
        </p:nvPicPr>
        <p:blipFill>
          <a:blip r:embed="rId3"/>
          <a:stretch>
            <a:fillRect/>
          </a:stretch>
        </p:blipFill>
        <p:spPr>
          <a:xfrm>
            <a:off x="4427984" y="1563638"/>
            <a:ext cx="4157674" cy="2787774"/>
          </a:xfrm>
          <a:prstGeom prst="rect">
            <a:avLst/>
          </a:prstGeom>
        </p:spPr>
      </p:pic>
    </p:spTree>
    <p:extLst>
      <p:ext uri="{BB962C8B-B14F-4D97-AF65-F5344CB8AC3E}">
        <p14:creationId xmlns:p14="http://schemas.microsoft.com/office/powerpoint/2010/main" val="27145055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9389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539552" y="195486"/>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Contributions</a:t>
            </a:r>
            <a:endParaRPr lang="en-US" sz="2800" b="1" spc="-150" dirty="0">
              <a:solidFill>
                <a:schemeClr val="bg1"/>
              </a:solidFill>
              <a:latin typeface="Verdana" pitchFamily="34" charset="0"/>
              <a:ea typeface="Verdana" pitchFamily="34" charset="0"/>
              <a:cs typeface="Verdana" pitchFamily="34" charset="0"/>
            </a:endParaRPr>
          </a:p>
        </p:txBody>
      </p:sp>
      <p:pic>
        <p:nvPicPr>
          <p:cNvPr id="4" name="Picture 3" descr="Screen Shot 2016-06-04 at 12.08.31 PM.png"/>
          <p:cNvPicPr>
            <a:picLocks noChangeAspect="1"/>
          </p:cNvPicPr>
          <p:nvPr/>
        </p:nvPicPr>
        <p:blipFill rotWithShape="1">
          <a:blip r:embed="rId3">
            <a:extLst>
              <a:ext uri="{28A0092B-C50C-407E-A947-70E740481C1C}">
                <a14:useLocalDpi xmlns:a14="http://schemas.microsoft.com/office/drawing/2010/main" val="0"/>
              </a:ext>
            </a:extLst>
          </a:blip>
          <a:srcRect r="1038"/>
          <a:stretch/>
        </p:blipFill>
        <p:spPr>
          <a:xfrm>
            <a:off x="539552" y="1491630"/>
            <a:ext cx="3384376" cy="3929715"/>
          </a:xfrm>
          <a:prstGeom prst="rect">
            <a:avLst/>
          </a:prstGeom>
        </p:spPr>
      </p:pic>
      <p:sp>
        <p:nvSpPr>
          <p:cNvPr id="6" name="TextBox 5"/>
          <p:cNvSpPr txBox="1"/>
          <p:nvPr/>
        </p:nvSpPr>
        <p:spPr>
          <a:xfrm>
            <a:off x="4139952" y="1347614"/>
            <a:ext cx="4320480" cy="3046988"/>
          </a:xfrm>
          <a:prstGeom prst="rect">
            <a:avLst/>
          </a:prstGeom>
          <a:noFill/>
        </p:spPr>
        <p:txBody>
          <a:bodyPr wrap="square" rtlCol="0">
            <a:spAutoFit/>
          </a:bodyPr>
          <a:lstStyle/>
          <a:p>
            <a:pPr>
              <a:buClr>
                <a:srgbClr val="19C3FF"/>
              </a:buClr>
            </a:pPr>
            <a:r>
              <a:rPr lang="en-US" sz="2400" dirty="0" smtClean="0"/>
              <a:t>We describe how mobile devices mediate and shape interactions between collocated family members</a:t>
            </a:r>
          </a:p>
          <a:p>
            <a:pPr>
              <a:buClr>
                <a:srgbClr val="19C3FF"/>
              </a:buClr>
            </a:pPr>
            <a:endParaRPr lang="en-US" sz="2400" dirty="0"/>
          </a:p>
          <a:p>
            <a:pPr>
              <a:buClr>
                <a:srgbClr val="19C3FF"/>
              </a:buClr>
            </a:pPr>
            <a:r>
              <a:rPr lang="en-US" sz="2400" dirty="0" smtClean="0"/>
              <a:t>We outline possibilities for reducing frustrations caused by domestic phone use</a:t>
            </a:r>
          </a:p>
        </p:txBody>
      </p:sp>
    </p:spTree>
    <p:extLst>
      <p:ext uri="{BB962C8B-B14F-4D97-AF65-F5344CB8AC3E}">
        <p14:creationId xmlns:p14="http://schemas.microsoft.com/office/powerpoint/2010/main" val="373611122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6" name="Rectangle 5"/>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7" name="Rectangle 1"/>
          <p:cNvSpPr txBox="1">
            <a:spLocks/>
          </p:cNvSpPr>
          <p:nvPr/>
        </p:nvSpPr>
        <p:spPr>
          <a:xfrm>
            <a:off x="611560" y="294878"/>
            <a:ext cx="77152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spc="-150" dirty="0" smtClean="0">
                <a:solidFill>
                  <a:schemeClr val="bg1"/>
                </a:solidFill>
                <a:latin typeface="Verdana" pitchFamily="34" charset="0"/>
                <a:ea typeface="Verdana" pitchFamily="34" charset="0"/>
                <a:cs typeface="Verdana" pitchFamily="34" charset="0"/>
              </a:rPr>
              <a:t>The Message</a:t>
            </a:r>
            <a:endParaRPr lang="en-US" sz="2800" b="1" spc="-150" dirty="0">
              <a:solidFill>
                <a:schemeClr val="bg1"/>
              </a:solidFill>
              <a:latin typeface="Verdana" pitchFamily="34" charset="0"/>
              <a:ea typeface="Verdana" pitchFamily="34" charset="0"/>
              <a:cs typeface="Verdana" pitchFamily="34" charset="0"/>
            </a:endParaRPr>
          </a:p>
        </p:txBody>
      </p:sp>
      <p:sp>
        <p:nvSpPr>
          <p:cNvPr id="3" name="Rectangle 2"/>
          <p:cNvSpPr/>
          <p:nvPr/>
        </p:nvSpPr>
        <p:spPr>
          <a:xfrm>
            <a:off x="611560" y="1526470"/>
            <a:ext cx="8532440" cy="2923877"/>
          </a:xfrm>
          <a:prstGeom prst="rect">
            <a:avLst/>
          </a:prstGeom>
        </p:spPr>
        <p:txBody>
          <a:bodyPr wrap="square">
            <a:spAutoFit/>
          </a:bodyPr>
          <a:lstStyle/>
          <a:p>
            <a:pPr>
              <a:defRPr/>
            </a:pPr>
            <a:r>
              <a:rPr lang="en-US" sz="2800" dirty="0" smtClean="0"/>
              <a:t>Family members often become frustrated when others do non-urgent activities on their mobile phones in the presence of others when at home. </a:t>
            </a:r>
          </a:p>
          <a:p>
            <a:pPr>
              <a:defRPr/>
            </a:pPr>
            <a:endParaRPr lang="en-US" sz="2800" dirty="0"/>
          </a:p>
          <a:p>
            <a:pPr>
              <a:defRPr/>
            </a:pPr>
            <a:r>
              <a:rPr lang="en-US" sz="2800" dirty="0" smtClean="0"/>
              <a:t>However, there is a lack of true activity awareness that suggests design directions.</a:t>
            </a:r>
          </a:p>
          <a:p>
            <a:pPr>
              <a:defRPr/>
            </a:pP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4298259"/>
            <a:ext cx="1907704" cy="845241"/>
          </a:xfrm>
          <a:prstGeom prst="rect">
            <a:avLst/>
          </a:prstGeom>
        </p:spPr>
      </p:pic>
      <p:pic>
        <p:nvPicPr>
          <p:cNvPr id="9" name="Picture 8"/>
          <p:cNvPicPr>
            <a:picLocks noChangeAspect="1"/>
          </p:cNvPicPr>
          <p:nvPr/>
        </p:nvPicPr>
        <p:blipFill>
          <a:blip r:embed="rId4"/>
          <a:stretch>
            <a:fillRect/>
          </a:stretch>
        </p:blipFill>
        <p:spPr>
          <a:xfrm>
            <a:off x="2543200" y="4298259"/>
            <a:ext cx="1924720" cy="714896"/>
          </a:xfrm>
          <a:prstGeom prst="rect">
            <a:avLst/>
          </a:prstGeom>
        </p:spPr>
      </p:pic>
      <p:pic>
        <p:nvPicPr>
          <p:cNvPr id="10" name="Picture 9"/>
          <p:cNvPicPr>
            <a:picLocks noChangeAspect="1"/>
          </p:cNvPicPr>
          <p:nvPr/>
        </p:nvPicPr>
        <p:blipFill>
          <a:blip r:embed="rId5"/>
          <a:stretch>
            <a:fillRect/>
          </a:stretch>
        </p:blipFill>
        <p:spPr>
          <a:xfrm>
            <a:off x="4465708" y="4195784"/>
            <a:ext cx="970388" cy="797155"/>
          </a:xfrm>
          <a:prstGeom prst="rect">
            <a:avLst/>
          </a:prstGeom>
        </p:spPr>
      </p:pic>
      <p:pic>
        <p:nvPicPr>
          <p:cNvPr id="11" name="Picture 10"/>
          <p:cNvPicPr>
            <a:picLocks noChangeAspect="1"/>
          </p:cNvPicPr>
          <p:nvPr/>
        </p:nvPicPr>
        <p:blipFill>
          <a:blip r:embed="rId6"/>
          <a:stretch>
            <a:fillRect/>
          </a:stretch>
        </p:blipFill>
        <p:spPr>
          <a:xfrm>
            <a:off x="1336781" y="4153500"/>
            <a:ext cx="1225194" cy="990000"/>
          </a:xfrm>
          <a:prstGeom prst="rect">
            <a:avLst/>
          </a:prstGeom>
        </p:spPr>
      </p:pic>
      <p:pic>
        <p:nvPicPr>
          <p:cNvPr id="12" name="Picture 11"/>
          <p:cNvPicPr>
            <a:picLocks noChangeAspect="1"/>
          </p:cNvPicPr>
          <p:nvPr/>
        </p:nvPicPr>
        <p:blipFill rotWithShape="1">
          <a:blip r:embed="rId7"/>
          <a:srcRect t="21662"/>
          <a:stretch/>
        </p:blipFill>
        <p:spPr>
          <a:xfrm>
            <a:off x="52295" y="4227933"/>
            <a:ext cx="1284486" cy="1006245"/>
          </a:xfrm>
          <a:prstGeom prst="rect">
            <a:avLst/>
          </a:prstGeom>
        </p:spPr>
      </p:pic>
    </p:spTree>
    <p:extLst>
      <p:ext uri="{BB962C8B-B14F-4D97-AF65-F5344CB8AC3E}">
        <p14:creationId xmlns:p14="http://schemas.microsoft.com/office/powerpoint/2010/main" val="4141214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7544" y="1491630"/>
            <a:ext cx="8856984" cy="792088"/>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11" name="Rectangle 3"/>
          <p:cNvSpPr txBox="1">
            <a:spLocks/>
          </p:cNvSpPr>
          <p:nvPr/>
        </p:nvSpPr>
        <p:spPr>
          <a:xfrm>
            <a:off x="539552" y="1439254"/>
            <a:ext cx="7772400" cy="1102519"/>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kern="800" spc="-150" dirty="0" smtClean="0">
                <a:solidFill>
                  <a:schemeClr val="bg1"/>
                </a:solidFill>
                <a:latin typeface="Verdana" pitchFamily="34" charset="0"/>
                <a:ea typeface="Verdana" pitchFamily="34" charset="0"/>
                <a:cs typeface="Verdana" pitchFamily="34" charset="0"/>
              </a:rPr>
              <a:t>Thank you!</a:t>
            </a:r>
            <a:endParaRPr lang="en-US" sz="2400" b="1" kern="800" spc="-150" dirty="0">
              <a:latin typeface="Myriad Pro" pitchFamily="34" charset="0"/>
              <a:ea typeface="Verdana" pitchFamily="34" charset="0"/>
              <a:cs typeface="Verdana" pitchFamily="34" charset="0"/>
            </a:endParaRPr>
          </a:p>
        </p:txBody>
      </p:sp>
      <p:sp>
        <p:nvSpPr>
          <p:cNvPr id="6" name="Rectangle 4"/>
          <p:cNvSpPr txBox="1">
            <a:spLocks/>
          </p:cNvSpPr>
          <p:nvPr/>
        </p:nvSpPr>
        <p:spPr>
          <a:xfrm>
            <a:off x="467544" y="2697460"/>
            <a:ext cx="8424936"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buNone/>
            </a:pPr>
            <a:r>
              <a:rPr lang="en-US" sz="2000" dirty="0" smtClean="0">
                <a:solidFill>
                  <a:schemeClr val="tx1">
                    <a:lumMod val="85000"/>
                    <a:lumOff val="15000"/>
                  </a:schemeClr>
                </a:solidFill>
              </a:rPr>
              <a:t>Erick Oduor (</a:t>
            </a:r>
            <a:r>
              <a:rPr lang="en-US" sz="2000" i="1" dirty="0" smtClean="0">
                <a:solidFill>
                  <a:schemeClr val="tx1">
                    <a:lumMod val="85000"/>
                    <a:lumOff val="15000"/>
                  </a:schemeClr>
                </a:solidFill>
              </a:rPr>
              <a:t>IBM Research Africa</a:t>
            </a:r>
            <a:r>
              <a:rPr lang="en-US" sz="2000" dirty="0" smtClean="0">
                <a:solidFill>
                  <a:schemeClr val="tx1">
                    <a:lumMod val="85000"/>
                    <a:lumOff val="15000"/>
                  </a:schemeClr>
                </a:solidFill>
              </a:rPr>
              <a:t>), Carman Neustaedter, William Odom, Niala Moallem (</a:t>
            </a:r>
            <a:r>
              <a:rPr lang="en-US" sz="2000" i="1" dirty="0" smtClean="0">
                <a:solidFill>
                  <a:schemeClr val="tx1">
                    <a:lumMod val="85000"/>
                    <a:lumOff val="15000"/>
                  </a:schemeClr>
                </a:solidFill>
              </a:rPr>
              <a:t>Simon Fraser University</a:t>
            </a:r>
            <a:r>
              <a:rPr lang="en-US" sz="2000" dirty="0" smtClean="0">
                <a:solidFill>
                  <a:schemeClr val="tx1">
                    <a:lumMod val="85000"/>
                    <a:lumOff val="15000"/>
                  </a:schemeClr>
                </a:solidFill>
              </a:rPr>
              <a:t>), Anthony Tang (</a:t>
            </a:r>
            <a:r>
              <a:rPr lang="en-US" sz="2000" i="1" dirty="0" smtClean="0">
                <a:solidFill>
                  <a:schemeClr val="tx1">
                    <a:lumMod val="85000"/>
                    <a:lumOff val="15000"/>
                  </a:schemeClr>
                </a:solidFill>
              </a:rPr>
              <a:t>University of Calgary</a:t>
            </a:r>
            <a:r>
              <a:rPr lang="en-US" sz="2000" dirty="0" smtClean="0">
                <a:solidFill>
                  <a:schemeClr val="tx1">
                    <a:lumMod val="85000"/>
                    <a:lumOff val="15000"/>
                  </a:schemeClr>
                </a:solidFill>
              </a:rPr>
              <a:t>), Melanie Tory (</a:t>
            </a:r>
            <a:r>
              <a:rPr lang="en-US" sz="2000" i="1" dirty="0" smtClean="0">
                <a:solidFill>
                  <a:schemeClr val="tx1">
                    <a:lumMod val="85000"/>
                    <a:lumOff val="15000"/>
                  </a:schemeClr>
                </a:solidFill>
              </a:rPr>
              <a:t>Tableau</a:t>
            </a:r>
            <a:r>
              <a:rPr lang="en-US" sz="2000" dirty="0" smtClean="0">
                <a:solidFill>
                  <a:schemeClr val="tx1">
                    <a:lumMod val="85000"/>
                    <a:lumOff val="15000"/>
                  </a:schemeClr>
                </a:solidFill>
              </a:rPr>
              <a:t>) and </a:t>
            </a:r>
            <a:r>
              <a:rPr lang="en-US" sz="2000" dirty="0" err="1" smtClean="0">
                <a:solidFill>
                  <a:schemeClr val="tx1">
                    <a:lumMod val="85000"/>
                    <a:lumOff val="15000"/>
                  </a:schemeClr>
                </a:solidFill>
              </a:rPr>
              <a:t>Pourang</a:t>
            </a:r>
            <a:r>
              <a:rPr lang="en-US" sz="2000" dirty="0" smtClean="0">
                <a:solidFill>
                  <a:schemeClr val="tx1">
                    <a:lumMod val="85000"/>
                    <a:lumOff val="15000"/>
                  </a:schemeClr>
                </a:solidFill>
              </a:rPr>
              <a:t> </a:t>
            </a:r>
            <a:r>
              <a:rPr lang="en-US" sz="2000" dirty="0" err="1" smtClean="0">
                <a:solidFill>
                  <a:schemeClr val="tx1">
                    <a:lumMod val="85000"/>
                    <a:lumOff val="15000"/>
                  </a:schemeClr>
                </a:solidFill>
              </a:rPr>
              <a:t>Irani</a:t>
            </a:r>
            <a:r>
              <a:rPr lang="en-US" sz="2000" dirty="0" smtClean="0">
                <a:solidFill>
                  <a:schemeClr val="tx1">
                    <a:lumMod val="85000"/>
                    <a:lumOff val="15000"/>
                  </a:schemeClr>
                </a:solidFill>
              </a:rPr>
              <a:t> (</a:t>
            </a:r>
            <a:r>
              <a:rPr lang="en-US" sz="2000" i="1" dirty="0" smtClean="0">
                <a:solidFill>
                  <a:schemeClr val="tx1">
                    <a:lumMod val="85000"/>
                    <a:lumOff val="15000"/>
                  </a:schemeClr>
                </a:solidFill>
              </a:rPr>
              <a:t>University of Manitoba</a:t>
            </a:r>
            <a:r>
              <a:rPr lang="en-US" sz="2000" dirty="0" smtClean="0">
                <a:solidFill>
                  <a:schemeClr val="tx1">
                    <a:lumMod val="85000"/>
                    <a:lumOff val="15000"/>
                  </a:schemeClr>
                </a:solidFill>
              </a:rPr>
              <a:t>)</a:t>
            </a:r>
            <a:endParaRPr lang="en-US" sz="2000" dirty="0">
              <a:solidFill>
                <a:schemeClr val="tx1">
                  <a:lumMod val="85000"/>
                  <a:lumOff val="15000"/>
                </a:schemeClr>
              </a:solidFill>
            </a:endParaRPr>
          </a:p>
        </p:txBody>
      </p:sp>
    </p:spTree>
    <p:extLst>
      <p:ext uri="{BB962C8B-B14F-4D97-AF65-F5344CB8AC3E}">
        <p14:creationId xmlns:p14="http://schemas.microsoft.com/office/powerpoint/2010/main" val="1094809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6" name="Rectangle 5"/>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7" name="Rectangle 1"/>
          <p:cNvSpPr txBox="1">
            <a:spLocks/>
          </p:cNvSpPr>
          <p:nvPr/>
        </p:nvSpPr>
        <p:spPr>
          <a:xfrm>
            <a:off x="625217" y="216470"/>
            <a:ext cx="77152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spc="-150" dirty="0" smtClean="0">
                <a:solidFill>
                  <a:schemeClr val="bg1"/>
                </a:solidFill>
                <a:latin typeface="Verdana" pitchFamily="34" charset="0"/>
                <a:ea typeface="Verdana" pitchFamily="34" charset="0"/>
                <a:cs typeface="Verdana" pitchFamily="34" charset="0"/>
              </a:rPr>
              <a:t>Message</a:t>
            </a:r>
            <a:endParaRPr lang="en-US" sz="2800" b="1" spc="-150" dirty="0">
              <a:solidFill>
                <a:schemeClr val="bg1"/>
              </a:solidFill>
              <a:latin typeface="Verdana" pitchFamily="34" charset="0"/>
              <a:ea typeface="Verdana" pitchFamily="34" charset="0"/>
              <a:cs typeface="Verdana" pitchFamily="34" charset="0"/>
            </a:endParaRPr>
          </a:p>
        </p:txBody>
      </p:sp>
      <p:sp>
        <p:nvSpPr>
          <p:cNvPr id="3" name="Rectangle 2"/>
          <p:cNvSpPr/>
          <p:nvPr/>
        </p:nvSpPr>
        <p:spPr>
          <a:xfrm>
            <a:off x="611560" y="1526470"/>
            <a:ext cx="8532440" cy="2923877"/>
          </a:xfrm>
          <a:prstGeom prst="rect">
            <a:avLst/>
          </a:prstGeom>
        </p:spPr>
        <p:txBody>
          <a:bodyPr wrap="square">
            <a:spAutoFit/>
          </a:bodyPr>
          <a:lstStyle/>
          <a:p>
            <a:pPr>
              <a:defRPr/>
            </a:pPr>
            <a:r>
              <a:rPr lang="en-US" sz="2800" dirty="0" smtClean="0"/>
              <a:t>Family members often become frustrated when others do non-urgent activities on their mobile phones in the presence of others when at home. </a:t>
            </a:r>
          </a:p>
          <a:p>
            <a:pPr>
              <a:defRPr/>
            </a:pPr>
            <a:endParaRPr lang="en-US" sz="2800" dirty="0"/>
          </a:p>
          <a:p>
            <a:pPr>
              <a:defRPr/>
            </a:pPr>
            <a:r>
              <a:rPr lang="en-US" sz="2800" dirty="0" smtClean="0"/>
              <a:t>However, there is a lack of true activity awareness that suggests design directions.</a:t>
            </a:r>
          </a:p>
          <a:p>
            <a:pPr>
              <a:defRPr/>
            </a:pPr>
            <a:endParaRPr lang="en-US" sz="1600" dirty="0"/>
          </a:p>
        </p:txBody>
      </p:sp>
    </p:spTree>
    <p:extLst>
      <p:ext uri="{BB962C8B-B14F-4D97-AF65-F5344CB8AC3E}">
        <p14:creationId xmlns:p14="http://schemas.microsoft.com/office/powerpoint/2010/main" val="2221174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395536"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Related Work</a:t>
            </a:r>
            <a:endParaRPr lang="en-US" sz="2800" b="1" spc="-150" dirty="0">
              <a:solidFill>
                <a:schemeClr val="bg1"/>
              </a:solidFill>
              <a:latin typeface="Verdana" pitchFamily="34" charset="0"/>
              <a:ea typeface="Verdana" pitchFamily="34" charset="0"/>
              <a:cs typeface="Verdana" pitchFamily="34" charset="0"/>
            </a:endParaRPr>
          </a:p>
        </p:txBody>
      </p:sp>
      <p:sp>
        <p:nvSpPr>
          <p:cNvPr id="6" name="TextBox 5"/>
          <p:cNvSpPr txBox="1"/>
          <p:nvPr/>
        </p:nvSpPr>
        <p:spPr>
          <a:xfrm>
            <a:off x="395536" y="1410905"/>
            <a:ext cx="8496944" cy="3539431"/>
          </a:xfrm>
          <a:prstGeom prst="rect">
            <a:avLst/>
          </a:prstGeom>
          <a:noFill/>
        </p:spPr>
        <p:txBody>
          <a:bodyPr wrap="square" rtlCol="0">
            <a:spAutoFit/>
          </a:bodyPr>
          <a:lstStyle/>
          <a:p>
            <a:pPr>
              <a:spcAft>
                <a:spcPts val="2400"/>
              </a:spcAft>
              <a:buSzPct val="100000"/>
            </a:pPr>
            <a:r>
              <a:rPr lang="en-US" sz="2400" b="1" dirty="0" smtClean="0"/>
              <a:t>Mobile phones in domestic life</a:t>
            </a:r>
            <a:r>
              <a:rPr lang="en-US" sz="2400" dirty="0" smtClean="0"/>
              <a:t>:</a:t>
            </a:r>
            <a:br>
              <a:rPr lang="en-US" sz="2400" dirty="0" smtClean="0"/>
            </a:br>
            <a:r>
              <a:rPr lang="en-US" sz="2400" dirty="0" smtClean="0"/>
              <a:t>Coordination among work colleagues, family &amp; friends</a:t>
            </a:r>
            <a:r>
              <a:rPr lang="en-US" sz="2400" dirty="0"/>
              <a:t/>
            </a:r>
            <a:br>
              <a:rPr lang="en-US" sz="2400" dirty="0"/>
            </a:br>
            <a:r>
              <a:rPr lang="en-US" sz="1200" dirty="0" smtClean="0"/>
              <a:t>Beech et al., (2004), Brush et al., (2007), Greenberg et al., (2009), Leshed et al., (2014), </a:t>
            </a:r>
            <a:r>
              <a:rPr lang="en-US" sz="1200" dirty="0" err="1" smtClean="0"/>
              <a:t>Palen</a:t>
            </a:r>
            <a:r>
              <a:rPr lang="en-US" sz="1200" dirty="0" smtClean="0"/>
              <a:t> and Hughes, (2007)…</a:t>
            </a:r>
            <a:endParaRPr lang="en-US" sz="1200" dirty="0"/>
          </a:p>
          <a:p>
            <a:pPr>
              <a:spcAft>
                <a:spcPts val="2400"/>
              </a:spcAft>
              <a:buSzPct val="100000"/>
            </a:pPr>
            <a:r>
              <a:rPr lang="en-US" sz="2400" b="1" dirty="0" smtClean="0"/>
              <a:t>Mobile devices and children:</a:t>
            </a:r>
            <a:br>
              <a:rPr lang="en-US" sz="2400" b="1" dirty="0" smtClean="0"/>
            </a:br>
            <a:r>
              <a:rPr lang="en-US" sz="2400" dirty="0"/>
              <a:t>H</a:t>
            </a:r>
            <a:r>
              <a:rPr lang="en-US" sz="2400" dirty="0" smtClean="0"/>
              <a:t>ow parents use mobile devices around children</a:t>
            </a:r>
            <a:r>
              <a:rPr lang="en-US" sz="2400" dirty="0"/>
              <a:t/>
            </a:r>
            <a:br>
              <a:rPr lang="en-US" sz="2400" dirty="0"/>
            </a:br>
            <a:r>
              <a:rPr lang="en-US" sz="1200" dirty="0"/>
              <a:t>R</a:t>
            </a:r>
            <a:r>
              <a:rPr lang="en-US" sz="1200" dirty="0" smtClean="0"/>
              <a:t>adesky et al., (2014), Hiniker et al., (2015), Steiner Adair &amp; Baker (2013), Ko et al., (2015),  Mark et al., (2012), Odom et al., (2012)… </a:t>
            </a:r>
            <a:endParaRPr lang="en-US" sz="1200" dirty="0"/>
          </a:p>
          <a:p>
            <a:pPr>
              <a:spcAft>
                <a:spcPts val="2400"/>
              </a:spcAft>
              <a:buSzPct val="100000"/>
            </a:pPr>
            <a:r>
              <a:rPr lang="en-US" sz="2400" b="1" dirty="0" smtClean="0"/>
              <a:t>Technology </a:t>
            </a:r>
            <a:r>
              <a:rPr lang="en-US" sz="2400" b="1" dirty="0" smtClean="0"/>
              <a:t>non-use and slow technologies</a:t>
            </a:r>
            <a:r>
              <a:rPr lang="en-US" sz="2400" dirty="0" smtClean="0"/>
              <a:t>:</a:t>
            </a:r>
            <a:br>
              <a:rPr lang="en-US" sz="2400" dirty="0" smtClean="0"/>
            </a:br>
            <a:r>
              <a:rPr lang="en-US" sz="2400" dirty="0" smtClean="0"/>
              <a:t>Explore people’s desire to limit their technology use</a:t>
            </a:r>
            <a:br>
              <a:rPr lang="en-US" sz="2400" dirty="0" smtClean="0"/>
            </a:br>
            <a:r>
              <a:rPr lang="en-US" sz="1200" dirty="0"/>
              <a:t>B</a:t>
            </a:r>
            <a:r>
              <a:rPr lang="en-US" sz="1200" dirty="0" smtClean="0"/>
              <a:t>aumer et al., (2014),  Crary, (2013), Hillman et al., (2014).</a:t>
            </a:r>
          </a:p>
        </p:txBody>
      </p:sp>
    </p:spTree>
    <p:extLst>
      <p:ext uri="{BB962C8B-B14F-4D97-AF65-F5344CB8AC3E}">
        <p14:creationId xmlns:p14="http://schemas.microsoft.com/office/powerpoint/2010/main" val="323624517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395536"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Related Work</a:t>
            </a:r>
            <a:endParaRPr lang="en-US" sz="2800" b="1" spc="-150" dirty="0">
              <a:solidFill>
                <a:schemeClr val="bg1"/>
              </a:solidFill>
              <a:latin typeface="Verdana" pitchFamily="34" charset="0"/>
              <a:ea typeface="Verdana" pitchFamily="34" charset="0"/>
              <a:cs typeface="Verdana" pitchFamily="34" charset="0"/>
            </a:endParaRPr>
          </a:p>
        </p:txBody>
      </p:sp>
      <p:sp>
        <p:nvSpPr>
          <p:cNvPr id="6" name="TextBox 5"/>
          <p:cNvSpPr txBox="1"/>
          <p:nvPr/>
        </p:nvSpPr>
        <p:spPr>
          <a:xfrm>
            <a:off x="395536" y="1410905"/>
            <a:ext cx="8496944" cy="3477875"/>
          </a:xfrm>
          <a:prstGeom prst="rect">
            <a:avLst/>
          </a:prstGeom>
          <a:noFill/>
        </p:spPr>
        <p:txBody>
          <a:bodyPr wrap="square" rtlCol="0">
            <a:spAutoFit/>
          </a:bodyPr>
          <a:lstStyle/>
          <a:p>
            <a:pPr>
              <a:spcAft>
                <a:spcPts val="2400"/>
              </a:spcAft>
              <a:buSzPct val="100000"/>
            </a:pPr>
            <a:r>
              <a:rPr lang="en-US" sz="2400" b="1" dirty="0" smtClean="0"/>
              <a:t>Mobile phones in domestic life</a:t>
            </a:r>
            <a:r>
              <a:rPr lang="en-US" sz="2400" dirty="0" smtClean="0"/>
              <a:t>:</a:t>
            </a:r>
            <a:br>
              <a:rPr lang="en-US" sz="2400" dirty="0" smtClean="0"/>
            </a:br>
            <a:r>
              <a:rPr lang="en-US" sz="2400" dirty="0" smtClean="0"/>
              <a:t>Coordination among work colleagues, family &amp; friends</a:t>
            </a:r>
            <a:r>
              <a:rPr lang="en-US" sz="2400" dirty="0"/>
              <a:t/>
            </a:r>
            <a:br>
              <a:rPr lang="en-US" sz="2400" dirty="0"/>
            </a:br>
            <a:r>
              <a:rPr lang="en-US" sz="1200" dirty="0" smtClean="0"/>
              <a:t>Beech et al., (2004), Brush et al., (2007), Greenberg et al., (2009), Leshed et al., (2014), </a:t>
            </a:r>
            <a:r>
              <a:rPr lang="en-US" sz="1200" dirty="0" err="1" smtClean="0"/>
              <a:t>Palen</a:t>
            </a:r>
            <a:r>
              <a:rPr lang="en-US" sz="1200" dirty="0" smtClean="0"/>
              <a:t> and Hughes, (2007)…</a:t>
            </a:r>
            <a:endParaRPr lang="en-US" sz="1200" dirty="0"/>
          </a:p>
          <a:p>
            <a:pPr>
              <a:spcAft>
                <a:spcPts val="2400"/>
              </a:spcAft>
              <a:buSzPct val="100000"/>
            </a:pPr>
            <a:r>
              <a:rPr lang="en-US" sz="2400" b="1" dirty="0" smtClean="0"/>
              <a:t>Mobile devices and children:</a:t>
            </a:r>
            <a:br>
              <a:rPr lang="en-US" sz="2400" b="1" dirty="0" smtClean="0"/>
            </a:br>
            <a:r>
              <a:rPr lang="en-US" sz="2400" dirty="0"/>
              <a:t>H</a:t>
            </a:r>
            <a:r>
              <a:rPr lang="en-US" sz="2400" dirty="0" smtClean="0"/>
              <a:t>ow parents use mobile devices around children</a:t>
            </a:r>
            <a:r>
              <a:rPr lang="en-US" sz="2400" dirty="0"/>
              <a:t/>
            </a:r>
            <a:br>
              <a:rPr lang="en-US" sz="2400" dirty="0"/>
            </a:br>
            <a:r>
              <a:rPr lang="en-US" sz="1200" dirty="0" err="1" smtClean="0"/>
              <a:t>Radesky</a:t>
            </a:r>
            <a:r>
              <a:rPr lang="en-US" sz="1200" dirty="0" smtClean="0"/>
              <a:t> </a:t>
            </a:r>
            <a:r>
              <a:rPr lang="en-US" sz="1200" dirty="0" smtClean="0"/>
              <a:t>et al., (2014), Hiniker et al., (2015), Steiner Adair &amp; Baker (2013), Ko et al., (2015),  Mark et al., (2012), Odom et al., (2012)… </a:t>
            </a:r>
            <a:endParaRPr lang="en-US" sz="1200" dirty="0"/>
          </a:p>
          <a:p>
            <a:pPr>
              <a:spcAft>
                <a:spcPts val="2400"/>
              </a:spcAft>
              <a:buSzPct val="100000"/>
            </a:pPr>
            <a:r>
              <a:rPr lang="en-US" sz="2400" b="1" dirty="0" smtClean="0">
                <a:solidFill>
                  <a:schemeClr val="bg1">
                    <a:lumMod val="85000"/>
                  </a:schemeClr>
                </a:solidFill>
              </a:rPr>
              <a:t>Technology </a:t>
            </a:r>
            <a:r>
              <a:rPr lang="en-US" sz="2400" b="1" dirty="0" smtClean="0">
                <a:solidFill>
                  <a:schemeClr val="bg1">
                    <a:lumMod val="85000"/>
                  </a:schemeClr>
                </a:solidFill>
              </a:rPr>
              <a:t>non-use and slow technologies</a:t>
            </a:r>
            <a:r>
              <a:rPr lang="en-US" sz="2400" dirty="0" smtClean="0">
                <a:solidFill>
                  <a:schemeClr val="bg1">
                    <a:lumMod val="85000"/>
                  </a:schemeClr>
                </a:solidFill>
              </a:rPr>
              <a:t>:</a:t>
            </a:r>
            <a:br>
              <a:rPr lang="en-US" sz="2400" dirty="0" smtClean="0">
                <a:solidFill>
                  <a:schemeClr val="bg1">
                    <a:lumMod val="85000"/>
                  </a:schemeClr>
                </a:solidFill>
              </a:rPr>
            </a:br>
            <a:r>
              <a:rPr lang="en-US" sz="2400" dirty="0" smtClean="0">
                <a:solidFill>
                  <a:schemeClr val="bg1">
                    <a:lumMod val="85000"/>
                  </a:schemeClr>
                </a:solidFill>
              </a:rPr>
              <a:t>Explore people’s desire to limit their technology use</a:t>
            </a:r>
            <a:br>
              <a:rPr lang="en-US" sz="2400" dirty="0" smtClean="0">
                <a:solidFill>
                  <a:schemeClr val="bg1">
                    <a:lumMod val="85000"/>
                  </a:schemeClr>
                </a:solidFill>
              </a:rPr>
            </a:br>
            <a:r>
              <a:rPr lang="en-US" sz="1200" dirty="0">
                <a:solidFill>
                  <a:schemeClr val="bg1">
                    <a:lumMod val="85000"/>
                  </a:schemeClr>
                </a:solidFill>
              </a:rPr>
              <a:t>B</a:t>
            </a:r>
            <a:r>
              <a:rPr lang="en-US" sz="1200" dirty="0" smtClean="0">
                <a:solidFill>
                  <a:schemeClr val="bg1">
                    <a:lumMod val="85000"/>
                  </a:schemeClr>
                </a:solidFill>
              </a:rPr>
              <a:t>aumer et al., (2014),  Crary, (2013), Hillman et al., (2014).</a:t>
            </a:r>
          </a:p>
        </p:txBody>
      </p:sp>
    </p:spTree>
    <p:extLst>
      <p:ext uri="{BB962C8B-B14F-4D97-AF65-F5344CB8AC3E}">
        <p14:creationId xmlns:p14="http://schemas.microsoft.com/office/powerpoint/2010/main" val="75524888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611560" y="259043"/>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Research </a:t>
            </a:r>
            <a:r>
              <a:rPr lang="en-US" sz="2800" b="1" spc="-150" dirty="0" smtClean="0">
                <a:solidFill>
                  <a:schemeClr val="bg1"/>
                </a:solidFill>
                <a:latin typeface="Verdana" pitchFamily="34" charset="0"/>
                <a:ea typeface="Verdana" pitchFamily="34" charset="0"/>
                <a:cs typeface="Verdana" pitchFamily="34" charset="0"/>
              </a:rPr>
              <a:t>questions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611560" y="1347614"/>
            <a:ext cx="7848872" cy="2677656"/>
          </a:xfrm>
          <a:prstGeom prst="rect">
            <a:avLst/>
          </a:prstGeom>
          <a:noFill/>
        </p:spPr>
        <p:txBody>
          <a:bodyPr wrap="square" rtlCol="0">
            <a:spAutoFit/>
          </a:bodyPr>
          <a:lstStyle/>
          <a:p>
            <a:pPr>
              <a:buClr>
                <a:srgbClr val="19C3FF"/>
              </a:buClr>
            </a:pPr>
            <a:r>
              <a:rPr lang="en-US" sz="2400" dirty="0" smtClean="0"/>
              <a:t>How do people </a:t>
            </a:r>
            <a:r>
              <a:rPr lang="en-US" sz="2400" dirty="0"/>
              <a:t>use mobile devices in the presence of others at </a:t>
            </a:r>
            <a:r>
              <a:rPr lang="en-US" sz="2400" dirty="0" smtClean="0"/>
              <a:t>home? </a:t>
            </a:r>
            <a:endParaRPr lang="en-US" sz="2400" dirty="0" smtClean="0"/>
          </a:p>
          <a:p>
            <a:pPr marL="342900" indent="-342900">
              <a:buClr>
                <a:srgbClr val="19C3FF"/>
              </a:buClr>
              <a:buFont typeface="+mj-lt"/>
              <a:buAutoNum type="arabicPeriod"/>
            </a:pPr>
            <a:endParaRPr lang="en-US" sz="2400" dirty="0"/>
          </a:p>
          <a:p>
            <a:pPr>
              <a:buClr>
                <a:srgbClr val="19C3FF"/>
              </a:buClr>
            </a:pPr>
            <a:r>
              <a:rPr lang="en-US" sz="2400" dirty="0" smtClean="0"/>
              <a:t>How </a:t>
            </a:r>
            <a:r>
              <a:rPr lang="en-US" sz="2400" dirty="0" smtClean="0"/>
              <a:t>does using devices </a:t>
            </a:r>
            <a:r>
              <a:rPr lang="en-US" sz="2400" dirty="0"/>
              <a:t>in </a:t>
            </a:r>
            <a:r>
              <a:rPr lang="en-US" sz="2400" dirty="0" smtClean="0"/>
              <a:t>shape </a:t>
            </a:r>
            <a:r>
              <a:rPr lang="en-US" sz="2400" dirty="0"/>
              <a:t>behavior and </a:t>
            </a:r>
            <a:r>
              <a:rPr lang="en-US" sz="2400" dirty="0" smtClean="0"/>
              <a:t>household dynamics</a:t>
            </a:r>
            <a:r>
              <a:rPr lang="en-US" sz="2400" dirty="0" smtClean="0"/>
              <a:t>?</a:t>
            </a:r>
            <a:endParaRPr lang="en-US" sz="2400" dirty="0"/>
          </a:p>
          <a:p>
            <a:pPr>
              <a:buClr>
                <a:srgbClr val="19C3FF"/>
              </a:buClr>
            </a:pPr>
            <a:endParaRPr lang="en-US" sz="2400" dirty="0"/>
          </a:p>
          <a:p>
            <a:pPr>
              <a:buClr>
                <a:srgbClr val="19C3FF"/>
              </a:buClr>
            </a:pPr>
            <a:r>
              <a:rPr lang="en-US" sz="2400" dirty="0" smtClean="0"/>
              <a:t>What challenges do people encounter?</a:t>
            </a:r>
            <a:endParaRPr lang="en-US" sz="2400" dirty="0" smtClean="0"/>
          </a:p>
        </p:txBody>
      </p:sp>
    </p:spTree>
    <p:extLst>
      <p:ext uri="{BB962C8B-B14F-4D97-AF65-F5344CB8AC3E}">
        <p14:creationId xmlns:p14="http://schemas.microsoft.com/office/powerpoint/2010/main" val="32396437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467544" y="245182"/>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Method</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3563888" y="1419622"/>
            <a:ext cx="6012160" cy="2000548"/>
          </a:xfrm>
          <a:prstGeom prst="rect">
            <a:avLst/>
          </a:prstGeom>
          <a:noFill/>
        </p:spPr>
        <p:txBody>
          <a:bodyPr wrap="square" rtlCol="0">
            <a:spAutoFit/>
          </a:bodyPr>
          <a:lstStyle/>
          <a:p>
            <a:pPr>
              <a:spcAft>
                <a:spcPts val="2400"/>
              </a:spcAft>
              <a:buClr>
                <a:srgbClr val="19C3FF"/>
              </a:buClr>
              <a:buSzPct val="100000"/>
            </a:pPr>
            <a:r>
              <a:rPr lang="en-US" sz="2800" dirty="0" smtClean="0"/>
              <a:t>Diaries</a:t>
            </a:r>
            <a:endParaRPr lang="en-US" sz="2800" dirty="0"/>
          </a:p>
          <a:p>
            <a:pPr>
              <a:spcAft>
                <a:spcPts val="2400"/>
              </a:spcAft>
              <a:buClr>
                <a:srgbClr val="19C3FF"/>
              </a:buClr>
              <a:buSzPct val="100000"/>
            </a:pPr>
            <a:r>
              <a:rPr lang="en-US" sz="2800" dirty="0" smtClean="0"/>
              <a:t>Semi-structured interviews</a:t>
            </a:r>
          </a:p>
          <a:p>
            <a:pPr>
              <a:spcAft>
                <a:spcPts val="2400"/>
              </a:spcAft>
              <a:buClr>
                <a:srgbClr val="19C3FF"/>
              </a:buClr>
              <a:buSzPct val="100000"/>
            </a:pPr>
            <a:r>
              <a:rPr lang="en-US" sz="2800" dirty="0" smtClean="0"/>
              <a:t>Thematic analysis and coding</a:t>
            </a:r>
            <a:endParaRPr lang="en-US" sz="2800" dirty="0"/>
          </a:p>
        </p:txBody>
      </p:sp>
      <p:pic>
        <p:nvPicPr>
          <p:cNvPr id="6" name="Picture 5" descr="Skype.png"/>
          <p:cNvPicPr>
            <a:picLocks noChangeAspect="1"/>
          </p:cNvPicPr>
          <p:nvPr/>
        </p:nvPicPr>
        <p:blipFill rotWithShape="1">
          <a:blip r:embed="rId3">
            <a:extLst>
              <a:ext uri="{28A0092B-C50C-407E-A947-70E740481C1C}">
                <a14:useLocalDpi xmlns:a14="http://schemas.microsoft.com/office/drawing/2010/main" val="0"/>
              </a:ext>
            </a:extLst>
          </a:blip>
          <a:srcRect b="26569"/>
          <a:stretch/>
        </p:blipFill>
        <p:spPr>
          <a:xfrm>
            <a:off x="539552" y="3507854"/>
            <a:ext cx="2684984" cy="1453613"/>
          </a:xfrm>
          <a:prstGeom prst="rect">
            <a:avLst/>
          </a:prstGeom>
        </p:spPr>
      </p:pic>
      <p:pic>
        <p:nvPicPr>
          <p:cNvPr id="8" name="Picture 7" descr="Screen Shot 2016-06-06 at 3.47.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419622"/>
            <a:ext cx="2627784" cy="1872208"/>
          </a:xfrm>
          <a:prstGeom prst="rect">
            <a:avLst/>
          </a:prstGeom>
        </p:spPr>
      </p:pic>
    </p:spTree>
    <p:extLst>
      <p:ext uri="{BB962C8B-B14F-4D97-AF65-F5344CB8AC3E}">
        <p14:creationId xmlns:p14="http://schemas.microsoft.com/office/powerpoint/2010/main" val="20332397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95486"/>
            <a:ext cx="9073008" cy="956642"/>
          </a:xfrm>
          <a:prstGeom prst="rect">
            <a:avLst/>
          </a:prstGeom>
          <a:solidFill>
            <a:schemeClr val="tx1">
              <a:lumMod val="75000"/>
              <a:lumOff val="25000"/>
            </a:schemeClr>
          </a:solidFill>
          <a:ln>
            <a:noFill/>
          </a:ln>
          <a:effectLst/>
        </p:spPr>
        <p:style>
          <a:lnRef idx="1">
            <a:schemeClr val="accent5"/>
          </a:lnRef>
          <a:fillRef idx="1002">
            <a:schemeClr val="lt2"/>
          </a:fillRef>
          <a:effectRef idx="2">
            <a:schemeClr val="accent5"/>
          </a:effectRef>
          <a:fontRef idx="minor">
            <a:schemeClr val="lt1"/>
          </a:fontRef>
        </p:style>
        <p:txBody>
          <a:bodyPr rtlCol="0" anchor="ctr"/>
          <a:lstStyle/>
          <a:p>
            <a:pPr algn="ctr"/>
            <a:endParaRPr lang="en-US" dirty="0">
              <a:solidFill>
                <a:schemeClr val="bg1"/>
              </a:solidFill>
            </a:endParaRPr>
          </a:p>
        </p:txBody>
      </p:sp>
      <p:sp>
        <p:nvSpPr>
          <p:cNvPr id="2" name="Rectangle 1"/>
          <p:cNvSpPr>
            <a:spLocks noGrp="1"/>
          </p:cNvSpPr>
          <p:nvPr>
            <p:ph type="title"/>
          </p:nvPr>
        </p:nvSpPr>
        <p:spPr>
          <a:xfrm>
            <a:off x="395536" y="294878"/>
            <a:ext cx="7715200" cy="857250"/>
          </a:xfrm>
        </p:spPr>
        <p:txBody>
          <a:bodyPr>
            <a:normAutofit/>
          </a:bodyPr>
          <a:lstStyle>
            <a:extLst/>
          </a:lstStyle>
          <a:p>
            <a:pPr algn="l"/>
            <a:r>
              <a:rPr lang="en-US" sz="2800" b="1" spc="-150" dirty="0" smtClean="0">
                <a:solidFill>
                  <a:schemeClr val="bg1"/>
                </a:solidFill>
                <a:latin typeface="Verdana" pitchFamily="34" charset="0"/>
                <a:ea typeface="Verdana" pitchFamily="34" charset="0"/>
                <a:cs typeface="Verdana" pitchFamily="34" charset="0"/>
              </a:rPr>
              <a:t>Participants</a:t>
            </a:r>
            <a:endParaRPr lang="en-US" sz="2800" b="1" spc="-150" dirty="0">
              <a:solidFill>
                <a:schemeClr val="bg1"/>
              </a:solidFill>
              <a:latin typeface="Verdana" pitchFamily="34" charset="0"/>
              <a:ea typeface="Verdana" pitchFamily="34" charset="0"/>
              <a:cs typeface="Verdana" pitchFamily="34" charset="0"/>
            </a:endParaRPr>
          </a:p>
        </p:txBody>
      </p:sp>
      <p:sp>
        <p:nvSpPr>
          <p:cNvPr id="3" name="TextBox 2"/>
          <p:cNvSpPr txBox="1"/>
          <p:nvPr/>
        </p:nvSpPr>
        <p:spPr>
          <a:xfrm>
            <a:off x="3707904" y="1491630"/>
            <a:ext cx="5436096" cy="2923877"/>
          </a:xfrm>
          <a:prstGeom prst="rect">
            <a:avLst/>
          </a:prstGeom>
          <a:noFill/>
        </p:spPr>
        <p:txBody>
          <a:bodyPr wrap="square" rtlCol="0">
            <a:spAutoFit/>
          </a:bodyPr>
          <a:lstStyle/>
          <a:p>
            <a:pPr>
              <a:spcAft>
                <a:spcPts val="2400"/>
              </a:spcAft>
              <a:buClr>
                <a:srgbClr val="19C3FF"/>
              </a:buClr>
              <a:buSzPct val="100000"/>
            </a:pPr>
            <a:r>
              <a:rPr lang="en-US" sz="2400" dirty="0" smtClean="0"/>
              <a:t>11 females and 9 males (20 to 60 years)</a:t>
            </a:r>
            <a:endParaRPr lang="en-US" sz="2400" dirty="0"/>
          </a:p>
          <a:p>
            <a:pPr>
              <a:spcAft>
                <a:spcPts val="2400"/>
              </a:spcAft>
              <a:buClr>
                <a:srgbClr val="19C3FF"/>
              </a:buClr>
              <a:buSzPct val="100000"/>
            </a:pPr>
            <a:r>
              <a:rPr lang="en-US" sz="2400" dirty="0">
                <a:solidFill>
                  <a:schemeClr val="bg1">
                    <a:lumMod val="50000"/>
                  </a:schemeClr>
                </a:solidFill>
              </a:rPr>
              <a:t>3</a:t>
            </a:r>
            <a:r>
              <a:rPr lang="en-US" sz="2400" dirty="0" smtClean="0">
                <a:solidFill>
                  <a:schemeClr val="bg1">
                    <a:lumMod val="50000"/>
                  </a:schemeClr>
                </a:solidFill>
              </a:rPr>
              <a:t> </a:t>
            </a:r>
            <a:r>
              <a:rPr lang="en-US" sz="2400" dirty="0">
                <a:solidFill>
                  <a:schemeClr val="bg1">
                    <a:lumMod val="50000"/>
                  </a:schemeClr>
                </a:solidFill>
              </a:rPr>
              <a:t>had 1 child </a:t>
            </a:r>
            <a:r>
              <a:rPr lang="en-US" sz="2400" dirty="0" smtClean="0">
                <a:solidFill>
                  <a:schemeClr val="bg1">
                    <a:lumMod val="50000"/>
                  </a:schemeClr>
                </a:solidFill>
              </a:rPr>
              <a:t/>
            </a:r>
            <a:br>
              <a:rPr lang="en-US" sz="2400" dirty="0" smtClean="0">
                <a:solidFill>
                  <a:schemeClr val="bg1">
                    <a:lumMod val="50000"/>
                  </a:schemeClr>
                </a:solidFill>
              </a:rPr>
            </a:br>
            <a:r>
              <a:rPr lang="en-US" sz="2400" dirty="0" smtClean="0">
                <a:solidFill>
                  <a:schemeClr val="bg1">
                    <a:lumMod val="50000"/>
                  </a:schemeClr>
                </a:solidFill>
              </a:rPr>
              <a:t>3 had 2 children</a:t>
            </a:r>
            <a:br>
              <a:rPr lang="en-US" sz="2400" dirty="0" smtClean="0">
                <a:solidFill>
                  <a:schemeClr val="bg1">
                    <a:lumMod val="50000"/>
                  </a:schemeClr>
                </a:solidFill>
              </a:rPr>
            </a:br>
            <a:r>
              <a:rPr lang="en-US" sz="2400" dirty="0" smtClean="0">
                <a:solidFill>
                  <a:schemeClr val="bg1">
                    <a:lumMod val="50000"/>
                  </a:schemeClr>
                </a:solidFill>
              </a:rPr>
              <a:t>1 had 3 </a:t>
            </a:r>
            <a:r>
              <a:rPr lang="en-US" sz="2400" dirty="0" smtClean="0">
                <a:solidFill>
                  <a:schemeClr val="bg1">
                    <a:lumMod val="50000"/>
                  </a:schemeClr>
                </a:solidFill>
              </a:rPr>
              <a:t>children</a:t>
            </a:r>
          </a:p>
          <a:p>
            <a:pPr>
              <a:spcAft>
                <a:spcPts val="2400"/>
              </a:spcAft>
              <a:buClr>
                <a:srgbClr val="19C3FF"/>
              </a:buClr>
              <a:buSzPct val="100000"/>
            </a:pPr>
            <a:r>
              <a:rPr lang="en-US" sz="2400" dirty="0" smtClean="0">
                <a:solidFill>
                  <a:schemeClr val="bg1">
                    <a:lumMod val="50000"/>
                  </a:schemeClr>
                </a:solidFill>
              </a:rPr>
              <a:t>7 were adult children living at home</a:t>
            </a:r>
            <a:br>
              <a:rPr lang="en-US" sz="2400" dirty="0" smtClean="0">
                <a:solidFill>
                  <a:schemeClr val="bg1">
                    <a:lumMod val="50000"/>
                  </a:schemeClr>
                </a:solidFill>
              </a:rPr>
            </a:br>
            <a:r>
              <a:rPr lang="en-US" sz="2400" dirty="0" smtClean="0">
                <a:solidFill>
                  <a:schemeClr val="bg1">
                    <a:lumMod val="50000"/>
                  </a:schemeClr>
                </a:solidFill>
              </a:rPr>
              <a:t>6 </a:t>
            </a:r>
            <a:r>
              <a:rPr lang="en-US" sz="2400" dirty="0" smtClean="0">
                <a:solidFill>
                  <a:schemeClr val="bg1">
                    <a:lumMod val="50000"/>
                  </a:schemeClr>
                </a:solidFill>
              </a:rPr>
              <a:t>participants were part of a couple</a:t>
            </a:r>
          </a:p>
        </p:txBody>
      </p:sp>
      <p:pic>
        <p:nvPicPr>
          <p:cNvPr id="6" name="Picture 5" descr="Screen Shot 2016-06-06 at 3.50.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523380"/>
            <a:ext cx="3038764" cy="1995686"/>
          </a:xfrm>
          <a:prstGeom prst="rect">
            <a:avLst/>
          </a:prstGeom>
        </p:spPr>
      </p:pic>
    </p:spTree>
    <p:extLst>
      <p:ext uri="{BB962C8B-B14F-4D97-AF65-F5344CB8AC3E}">
        <p14:creationId xmlns:p14="http://schemas.microsoft.com/office/powerpoint/2010/main" val="120257407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3378</Words>
  <Application>Microsoft Macintosh PowerPoint</Application>
  <PresentationFormat>On-screen Show (16:9)</PresentationFormat>
  <Paragraphs>290</Paragraphs>
  <Slides>32</Slides>
  <Notes>32</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Calibri</vt:lpstr>
      <vt:lpstr>Myriad Pro</vt:lpstr>
      <vt:lpstr>Verdana</vt:lpstr>
      <vt:lpstr>Arial</vt:lpstr>
      <vt:lpstr>Office Theme</vt:lpstr>
      <vt:lpstr>The Frustrations and Benefits of Mobile Device Usage in the Home when Co-Present with Family Members</vt:lpstr>
      <vt:lpstr>PowerPoint Presentation</vt:lpstr>
      <vt:lpstr>PowerPoint Presentation</vt:lpstr>
      <vt:lpstr>PowerPoint Presentation</vt:lpstr>
      <vt:lpstr>Related Work</vt:lpstr>
      <vt:lpstr>Related Work</vt:lpstr>
      <vt:lpstr>Research questions</vt:lpstr>
      <vt:lpstr>Method</vt:lpstr>
      <vt:lpstr>Participants</vt:lpstr>
      <vt:lpstr>Findings</vt:lpstr>
      <vt:lpstr>Findings</vt:lpstr>
      <vt:lpstr>Why people use their mobile devices</vt:lpstr>
      <vt:lpstr>Why people use their mobile devices</vt:lpstr>
      <vt:lpstr>“Good of the group”</vt:lpstr>
      <vt:lpstr>Reaction to mobile device usage of others</vt:lpstr>
      <vt:lpstr>Participant quote</vt:lpstr>
      <vt:lpstr>Participant quote</vt:lpstr>
      <vt:lpstr>Reaction to mobile device usage of others</vt:lpstr>
      <vt:lpstr>The privacy of mobile phones</vt:lpstr>
      <vt:lpstr>Awareness problem?</vt:lpstr>
      <vt:lpstr>The privacy of mobile phones</vt:lpstr>
      <vt:lpstr>The privacy of mobile phones</vt:lpstr>
      <vt:lpstr>Strategies to avoid conflict a.k.a. marital counselling 101</vt:lpstr>
      <vt:lpstr>”Making public” what is happening</vt:lpstr>
      <vt:lpstr>Guilt and changing device behavior</vt:lpstr>
      <vt:lpstr>Participant quote</vt:lpstr>
      <vt:lpstr>Discussion and implications</vt:lpstr>
      <vt:lpstr>Implications</vt:lpstr>
      <vt:lpstr>Implications</vt:lpstr>
      <vt:lpstr>Contributions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2011-11-29T06:29:20Z</dcterms:created>
  <dcterms:modified xsi:type="dcterms:W3CDTF">2016-06-08T03:24:47Z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