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6"/>
  </p:notesMasterIdLst>
  <p:sldIdLst>
    <p:sldId id="256" r:id="rId2"/>
    <p:sldId id="257" r:id="rId3"/>
    <p:sldId id="271" r:id="rId4"/>
    <p:sldId id="272" r:id="rId5"/>
    <p:sldId id="273" r:id="rId6"/>
    <p:sldId id="274" r:id="rId7"/>
    <p:sldId id="275" r:id="rId8"/>
    <p:sldId id="276" r:id="rId9"/>
    <p:sldId id="277" r:id="rId10"/>
    <p:sldId id="270" r:id="rId11"/>
    <p:sldId id="279" r:id="rId12"/>
    <p:sldId id="280" r:id="rId13"/>
    <p:sldId id="281" r:id="rId14"/>
    <p:sldId id="283" r:id="rId15"/>
    <p:sldId id="312" r:id="rId16"/>
    <p:sldId id="295" r:id="rId17"/>
    <p:sldId id="294" r:id="rId18"/>
    <p:sldId id="306" r:id="rId19"/>
    <p:sldId id="303" r:id="rId20"/>
    <p:sldId id="305" r:id="rId21"/>
    <p:sldId id="308" r:id="rId22"/>
    <p:sldId id="309" r:id="rId23"/>
    <p:sldId id="310" r:id="rId24"/>
    <p:sldId id="293" r:id="rId25"/>
    <p:sldId id="285" r:id="rId26"/>
    <p:sldId id="286" r:id="rId27"/>
    <p:sldId id="287" r:id="rId28"/>
    <p:sldId id="296" r:id="rId29"/>
    <p:sldId id="315" r:id="rId30"/>
    <p:sldId id="317" r:id="rId31"/>
    <p:sldId id="316" r:id="rId32"/>
    <p:sldId id="288" r:id="rId33"/>
    <p:sldId id="289" r:id="rId34"/>
    <p:sldId id="290" r:id="rId35"/>
    <p:sldId id="314" r:id="rId36"/>
    <p:sldId id="313" r:id="rId37"/>
    <p:sldId id="297" r:id="rId38"/>
    <p:sldId id="291" r:id="rId39"/>
    <p:sldId id="311" r:id="rId40"/>
    <p:sldId id="298" r:id="rId41"/>
    <p:sldId id="300" r:id="rId42"/>
    <p:sldId id="304" r:id="rId43"/>
    <p:sldId id="301" r:id="rId44"/>
    <p:sldId id="302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526" autoAdjust="0"/>
    <p:restoredTop sz="71518" autoAdjust="0"/>
  </p:normalViewPr>
  <p:slideViewPr>
    <p:cSldViewPr snapToGrid="0">
      <p:cViewPr varScale="1">
        <p:scale>
          <a:sx n="66" d="100"/>
          <a:sy n="66" d="100"/>
        </p:scale>
        <p:origin x="34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B70582-8C55-4393-A16E-ADB461B73BB6}" type="datetimeFigureOut">
              <a:rPr lang="en-US" smtClean="0"/>
              <a:t>4/20/18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94D685-16E1-4C8D-BCA9-3B6AE06B9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31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4D685-16E1-4C8D-BCA9-3B6AE06B938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0834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4D685-16E1-4C8D-BCA9-3B6AE06B938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3835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4D685-16E1-4C8D-BCA9-3B6AE06B938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6200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4D685-16E1-4C8D-BCA9-3B6AE06B938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6237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4D685-16E1-4C8D-BCA9-3B6AE06B938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4241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4D685-16E1-4C8D-BCA9-3B6AE06B938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6695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4D685-16E1-4C8D-BCA9-3B6AE06B938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9357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4D685-16E1-4C8D-BCA9-3B6AE06B938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9012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4D685-16E1-4C8D-BCA9-3B6AE06B938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5112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www.vox.com</a:t>
            </a:r>
            <a:r>
              <a:rPr lang="en-US" dirty="0"/>
              <a:t>/first-person/2018/4/11/17221344/mark-</a:t>
            </a:r>
            <a:r>
              <a:rPr lang="en-US" dirty="0" err="1"/>
              <a:t>zuckerberg</a:t>
            </a:r>
            <a:r>
              <a:rPr lang="en-US" dirty="0"/>
              <a:t>-</a:t>
            </a:r>
            <a:r>
              <a:rPr lang="en-US" dirty="0" err="1"/>
              <a:t>facebook-cambridge-analytica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4D685-16E1-4C8D-BCA9-3B6AE06B938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7239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Values?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4D685-16E1-4C8D-BCA9-3B6AE06B938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240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4D685-16E1-4C8D-BCA9-3B6AE06B938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1332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4D685-16E1-4C8D-BCA9-3B6AE06B938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1082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4D685-16E1-4C8D-BCA9-3B6AE06B938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8351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https://cdn.technologyreview.com/i/images/Ethical%20cars.png?sw=1080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4D685-16E1-4C8D-BCA9-3B6AE06B938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9074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think there are a lot of challenges. Here are three of them.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4D685-16E1-4C8D-BCA9-3B6AE06B9386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472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4D685-16E1-4C8D-BCA9-3B6AE06B9386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4991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Personal Computing revolution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EC02C-7862-C04F-88CF-B6FBE0D0E7F9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1421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1995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4D685-16E1-4C8D-BCA9-3B6AE06B938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365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2007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4D685-16E1-4C8D-BCA9-3B6AE06B938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9441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1998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4D685-16E1-4C8D-BCA9-3B6AE06B938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5043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2010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4D685-16E1-4C8D-BCA9-3B6AE06B938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2009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Minority report 2002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4D685-16E1-4C8D-BCA9-3B6AE06B938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7210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Personal computing revolution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EC02C-7862-C04F-88CF-B6FBE0D0E7F9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1283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1122363"/>
            <a:ext cx="10515600" cy="23876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3602038"/>
            <a:ext cx="105156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573FB-7CAE-F642-B3B5-ECC0D911FC7C}" type="datetimeFigureOut">
              <a:rPr lang="en-US" smtClean="0"/>
              <a:t>4/20/18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7F8B3-BC29-6A48-937A-3520A53AC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5047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573FB-7CAE-F642-B3B5-ECC0D911FC7C}" type="datetimeFigureOut">
              <a:rPr lang="en-US" smtClean="0"/>
              <a:t>4/20/18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7F8B3-BC29-6A48-937A-3520A53AC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7350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573FB-7CAE-F642-B3B5-ECC0D911FC7C}" type="datetimeFigureOut">
              <a:rPr lang="en-US" smtClean="0"/>
              <a:t>4/20/18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7F8B3-BC29-6A48-937A-3520A53AC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1334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8C35A-8BA0-1F4C-8149-D1C93B5A885C}" type="datetimeFigureOut">
              <a:rPr lang="en-US" smtClean="0"/>
              <a:t>4/20/18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02A7D-9315-9A47-A4BB-80211FB6A4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7475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573FB-7CAE-F642-B3B5-ECC0D911FC7C}" type="datetimeFigureOut">
              <a:rPr lang="en-US" smtClean="0"/>
              <a:t>4/20/18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7F8B3-BC29-6A48-937A-3520A53AC3A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838200" y="158243"/>
            <a:ext cx="10515600" cy="400050"/>
          </a:xfrm>
        </p:spPr>
        <p:txBody>
          <a:bodyPr>
            <a:noAutofit/>
          </a:bodyPr>
          <a:lstStyle>
            <a:lvl1pPr>
              <a:defRPr sz="2000" cap="small" baseline="0">
                <a:latin typeface="Helvetica Neue Light" charset="0"/>
              </a:defRPr>
            </a:lvl1pPr>
            <a:lvl2pPr>
              <a:defRPr sz="1800" cap="small" baseline="0">
                <a:latin typeface="Helvetica Neue Light" charset="0"/>
              </a:defRPr>
            </a:lvl2pPr>
            <a:lvl3pPr>
              <a:defRPr sz="1600" cap="small" baseline="0">
                <a:latin typeface="Helvetica Neue Light" charset="0"/>
              </a:defRPr>
            </a:lvl3pPr>
            <a:lvl4pPr>
              <a:defRPr sz="1400" cap="small" baseline="0">
                <a:latin typeface="Helvetica Neue Light" charset="0"/>
              </a:defRPr>
            </a:lvl4pPr>
            <a:lvl5pPr>
              <a:defRPr sz="1400" cap="small" baseline="0">
                <a:latin typeface="Helvetica Neue Light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6844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573FB-7CAE-F642-B3B5-ECC0D911FC7C}" type="datetimeFigureOut">
              <a:rPr lang="en-US" smtClean="0"/>
              <a:t>4/20/18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7F8B3-BC29-6A48-937A-3520A53AC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576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573FB-7CAE-F642-B3B5-ECC0D911FC7C}" type="datetimeFigureOut">
              <a:rPr lang="en-US" smtClean="0"/>
              <a:t>4/20/18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7F8B3-BC29-6A48-937A-3520A53AC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036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573FB-7CAE-F642-B3B5-ECC0D911FC7C}" type="datetimeFigureOut">
              <a:rPr lang="en-US" smtClean="0"/>
              <a:t>4/20/18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7F8B3-BC29-6A48-937A-3520A53AC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4122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573FB-7CAE-F642-B3B5-ECC0D911FC7C}" type="datetimeFigureOut">
              <a:rPr lang="en-US" smtClean="0"/>
              <a:t>4/20/18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7F8B3-BC29-6A48-937A-3520A53AC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215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573FB-7CAE-F642-B3B5-ECC0D911FC7C}" type="datetimeFigureOut">
              <a:rPr lang="en-US" smtClean="0"/>
              <a:t>4/20/18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7F8B3-BC29-6A48-937A-3520A53AC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409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573FB-7CAE-F642-B3B5-ECC0D911FC7C}" type="datetimeFigureOut">
              <a:rPr lang="en-US" smtClean="0"/>
              <a:t>4/20/18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7F8B3-BC29-6A48-937A-3520A53AC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201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573FB-7CAE-F642-B3B5-ECC0D911FC7C}" type="datetimeFigureOut">
              <a:rPr lang="en-US" smtClean="0"/>
              <a:t>4/20/18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7F8B3-BC29-6A48-937A-3520A53AC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367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18519"/>
          <a:stretch/>
        </p:blipFill>
        <p:spPr>
          <a:xfrm>
            <a:off x="0" y="0"/>
            <a:ext cx="12192000" cy="812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indent="0" algn="l">
              <a:buFont typeface="Arial" charset="0"/>
              <a:buNone/>
              <a:defRPr sz="1200">
                <a:solidFill>
                  <a:schemeClr val="tx1">
                    <a:tint val="75000"/>
                  </a:schemeClr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fld id="{7D7573FB-7CAE-F642-B3B5-ECC0D911FC7C}" type="datetimeFigureOut">
              <a:rPr lang="en-US" smtClean="0"/>
              <a:pPr/>
              <a:t>4/20/18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indent="0" algn="ctr">
              <a:buFont typeface="Arial" charset="0"/>
              <a:buNone/>
              <a:defRPr sz="1200">
                <a:solidFill>
                  <a:schemeClr val="tx1">
                    <a:tint val="75000"/>
                  </a:schemeClr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indent="0" algn="r">
              <a:buFont typeface="Arial" charset="0"/>
              <a:buNone/>
              <a:defRPr sz="1200">
                <a:solidFill>
                  <a:schemeClr val="tx1">
                    <a:tint val="75000"/>
                  </a:schemeClr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fld id="{C3E7F8B3-BC29-6A48-937A-3520A53AC3A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472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charset="0"/>
        <a:buNone/>
        <a:defRPr sz="44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28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24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20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18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18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91A23-3B0E-46F4-B707-1364ED24AC4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Interaction Design for 2020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158BF0-F4C6-428C-8A19-78818C56E47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Dr Tony Tang</a:t>
            </a:r>
          </a:p>
          <a:p>
            <a:r>
              <a:rPr lang="en-US" dirty="0"/>
              <a:t>University of Calgary</a:t>
            </a:r>
          </a:p>
        </p:txBody>
      </p:sp>
    </p:spTree>
    <p:extLst>
      <p:ext uri="{BB962C8B-B14F-4D97-AF65-F5344CB8AC3E}">
        <p14:creationId xmlns:p14="http://schemas.microsoft.com/office/powerpoint/2010/main" val="16208638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AA455-FCA9-4FB5-94AF-87C7F6470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HCI up to 2010 got wrong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00BE3A-5B0A-48A0-B766-88BE0C1943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84240"/>
            <a:ext cx="10515600" cy="4351338"/>
          </a:xfrm>
        </p:spPr>
        <p:txBody>
          <a:bodyPr/>
          <a:lstStyle/>
          <a:p>
            <a:r>
              <a:rPr lang="en-US" dirty="0"/>
              <a:t>The “personal computing” revolution missed three fundamental points about life.</a:t>
            </a:r>
          </a:p>
          <a:p>
            <a:endParaRPr lang="en-US" dirty="0"/>
          </a:p>
          <a:p>
            <a:r>
              <a:rPr lang="en-US" dirty="0"/>
              <a:t>Life is social.</a:t>
            </a:r>
          </a:p>
          <a:p>
            <a:r>
              <a:rPr lang="en-US" dirty="0"/>
              <a:t>Life is embedded in everyday – it isn’t extraordinary.</a:t>
            </a:r>
          </a:p>
          <a:p>
            <a:r>
              <a:rPr lang="en-US" dirty="0"/>
              <a:t>Work is not all-consuming (or, we don’t want it to be).</a:t>
            </a:r>
          </a:p>
          <a:p>
            <a:endParaRPr lang="en-US" dirty="0"/>
          </a:p>
          <a:p>
            <a:r>
              <a:rPr lang="en-US" u="sng" dirty="0"/>
              <a:t>Notice</a:t>
            </a:r>
            <a:r>
              <a:rPr lang="en-US" dirty="0"/>
              <a:t>: These are values, not functions.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E0C922-F3A6-4833-A7B4-1A659C100C7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079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7132" y="0"/>
            <a:ext cx="51577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4817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6865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250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3710" r="11290"/>
          <a:stretch/>
        </p:blipFill>
        <p:spPr>
          <a:xfrm>
            <a:off x="1524000" y="1"/>
            <a:ext cx="9144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9142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F6BFE-35F5-41A3-A669-84E46A2AD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Reality of Computing Tomorrow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A264DF-F030-4A7C-830C-B88BD8276A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Internet of Things</a:t>
            </a:r>
          </a:p>
          <a:p>
            <a:r>
              <a:rPr lang="en-US" dirty="0"/>
              <a:t>Artificial Intelligence</a:t>
            </a:r>
          </a:p>
          <a:p>
            <a:r>
              <a:rPr lang="en-US" dirty="0"/>
              <a:t>Security</a:t>
            </a:r>
          </a:p>
        </p:txBody>
      </p:sp>
    </p:spTree>
    <p:extLst>
      <p:ext uri="{BB962C8B-B14F-4D97-AF65-F5344CB8AC3E}">
        <p14:creationId xmlns:p14="http://schemas.microsoft.com/office/powerpoint/2010/main" val="4320199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A38EB-DF3A-FA41-8DD5-8E008C8A4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371796-B12A-3140-BE93-A2328C4361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803A39-2452-C341-BA42-520FDC977F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6522" y="0"/>
            <a:ext cx="77684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1663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0732"/>
            <a:ext cx="12192000" cy="686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5374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99A33-C5F2-4DAD-92E7-37D54CE77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HCI needs to get right in 2020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0320D2-F1FE-4761-B85A-C0565B9FC7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Life is social.</a:t>
            </a:r>
          </a:p>
          <a:p>
            <a:r>
              <a:rPr lang="en-US" dirty="0"/>
              <a:t>Life is embedded in everyday – it isn’t extraordinary.</a:t>
            </a:r>
          </a:p>
          <a:p>
            <a:r>
              <a:rPr lang="en-US" dirty="0"/>
              <a:t>Work is not all-consuming (or, we don’t want it to be).</a:t>
            </a:r>
          </a:p>
          <a:p>
            <a:r>
              <a:rPr lang="en-US" dirty="0"/>
              <a:t>Life is mundane.</a:t>
            </a:r>
          </a:p>
          <a:p>
            <a:endParaRPr lang="en-US" dirty="0"/>
          </a:p>
          <a:p>
            <a:r>
              <a:rPr lang="en-US" dirty="0"/>
              <a:t>Technologies and interfaces reflect our values, thus we need to ask and answer ourselves both philosophical and ethical questions about.</a:t>
            </a:r>
          </a:p>
        </p:txBody>
      </p:sp>
    </p:spTree>
    <p:extLst>
      <p:ext uri="{BB962C8B-B14F-4D97-AF65-F5344CB8AC3E}">
        <p14:creationId xmlns:p14="http://schemas.microsoft.com/office/powerpoint/2010/main" val="4220440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26DCC-3027-594C-8852-16394661B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31B37F-F543-8E48-9E34-3C9A8E0520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6878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FFD1E-2438-A44E-99D4-04B75F1A7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Cambridge Analytica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8A7277-2332-0543-A2D9-2B9BA7CBD9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acquired considerable amount of information about a massive subset of Facebook’s user population</a:t>
            </a:r>
          </a:p>
          <a:p>
            <a:r>
              <a:rPr lang="en-US" dirty="0"/>
              <a:t>this information was used to unduly influence people’s opinions, and thus likely influenced voters in the 2016 US election</a:t>
            </a:r>
          </a:p>
          <a:p>
            <a:endParaRPr lang="en-US" dirty="0"/>
          </a:p>
          <a:p>
            <a:r>
              <a:rPr lang="en-US" dirty="0"/>
              <a:t>It does seem that the data was purchased through questionable means; however, the data was originally collected in a way that accorded with Facebook’s terms of service</a:t>
            </a:r>
          </a:p>
        </p:txBody>
      </p:sp>
    </p:spTree>
    <p:extLst>
      <p:ext uri="{BB962C8B-B14F-4D97-AF65-F5344CB8AC3E}">
        <p14:creationId xmlns:p14="http://schemas.microsoft.com/office/powerpoint/2010/main" val="15136808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1DD6B-3074-44A0-93B5-80376E2C0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B062BD-4309-422F-8139-030ACDF43D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Interaction design will be harder tomorrow than it is today, because wireless connectivity, distributed devices and sensors, and AI obfuscate the function of the “system.”</a:t>
            </a:r>
          </a:p>
          <a:p>
            <a:endParaRPr lang="en-US" dirty="0"/>
          </a:p>
          <a:p>
            <a:r>
              <a:rPr lang="en-US" dirty="0"/>
              <a:t>As technologists, we need to recognize that our system designs are embedded with values, and ensure they are the correct values.</a:t>
            </a:r>
          </a:p>
          <a:p>
            <a:endParaRPr lang="en-US" dirty="0"/>
          </a:p>
          <a:p>
            <a:r>
              <a:rPr lang="en-US" dirty="0"/>
              <a:t>Ignoring these challenges will not only create unusable systems, but fundamentally dangerous ones.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25CD1E-90FA-4351-B97D-517C91EB15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563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8EFBC-BD1B-FA41-8615-2F8A34E1B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Rise of Facebook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39229E-96A2-984A-A19C-BC2BD064AE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Founder of Facebook: “World domination!”, “Companies, not countries”</a:t>
            </a:r>
          </a:p>
          <a:p>
            <a:endParaRPr lang="en-US" dirty="0"/>
          </a:p>
          <a:p>
            <a:r>
              <a:rPr lang="en-US" dirty="0"/>
              <a:t>It is crazy to think that someone that wanted a better “hot or not” ended up having so much impact on the world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68457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8EFBC-BD1B-FA41-8615-2F8A34E1B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Facebook evil?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39229E-96A2-984A-A19C-BC2BD064AE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The role of the “newsfeed”, the role of algorithms, the impact of “bubbles”, and the power/danger of information</a:t>
            </a:r>
          </a:p>
          <a:p>
            <a:endParaRPr lang="en-US" dirty="0"/>
          </a:p>
          <a:p>
            <a:r>
              <a:rPr lang="en-US" dirty="0"/>
              <a:t>Was it benign? Probably? Can they be used in non-benign ways? Absolutely.</a:t>
            </a:r>
          </a:p>
          <a:p>
            <a:endParaRPr lang="en-US" dirty="0"/>
          </a:p>
          <a:p>
            <a:r>
              <a:rPr lang="en-US" b="1" dirty="0"/>
              <a:t>Lesson</a:t>
            </a:r>
            <a:r>
              <a:rPr lang="en-US" dirty="0"/>
              <a:t>: Facebook’s design reflects a set of values (or lack of thought about values), and the #</a:t>
            </a:r>
            <a:r>
              <a:rPr lang="en-US" dirty="0" err="1"/>
              <a:t>deletefacebook</a:t>
            </a:r>
            <a:r>
              <a:rPr lang="en-US" dirty="0"/>
              <a:t> movement shows that it is unclear whether these reflect the values of those who use it</a:t>
            </a:r>
          </a:p>
        </p:txBody>
      </p:sp>
    </p:spTree>
    <p:extLst>
      <p:ext uri="{BB962C8B-B14F-4D97-AF65-F5344CB8AC3E}">
        <p14:creationId xmlns:p14="http://schemas.microsoft.com/office/powerpoint/2010/main" val="2952318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26DCC-3027-594C-8852-16394661B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31B37F-F543-8E48-9E34-3C9A8E0520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5107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F6BFE-35F5-41A3-A669-84E46A2AD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Reality of Computing Tomorrow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A264DF-F030-4A7C-830C-B88BD8276A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Internet of Things</a:t>
            </a:r>
          </a:p>
          <a:p>
            <a:r>
              <a:rPr lang="en-US" dirty="0"/>
              <a:t>Artificial Intelligence</a:t>
            </a:r>
          </a:p>
          <a:p>
            <a:r>
              <a:rPr lang="en-US" dirty="0"/>
              <a:t>Security</a:t>
            </a:r>
          </a:p>
        </p:txBody>
      </p:sp>
    </p:spTree>
    <p:extLst>
      <p:ext uri="{BB962C8B-B14F-4D97-AF65-F5344CB8AC3E}">
        <p14:creationId xmlns:p14="http://schemas.microsoft.com/office/powerpoint/2010/main" val="41605903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Three Challenges for UX Tomorrow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Challenge 1: Understanding the system</a:t>
            </a:r>
          </a:p>
          <a:p>
            <a:r>
              <a:rPr lang="en-US" dirty="0"/>
              <a:t>Challenge 2: Helping the system understand us</a:t>
            </a:r>
          </a:p>
          <a:p>
            <a:r>
              <a:rPr lang="en-US" dirty="0"/>
              <a:t>Challenge 3: Everyday security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7548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C1: Understanding the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the system?</a:t>
            </a:r>
          </a:p>
          <a:p>
            <a:endParaRPr lang="en-US" dirty="0"/>
          </a:p>
          <a:p>
            <a:r>
              <a:rPr lang="en-US" dirty="0"/>
              <a:t>What are appropriate mental models for system state?</a:t>
            </a:r>
          </a:p>
          <a:p>
            <a:endParaRPr lang="en-US" dirty="0"/>
          </a:p>
          <a:p>
            <a:r>
              <a:rPr lang="en-US" dirty="0"/>
              <a:t>What are appropriate methods for interacting with and understanding the system?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962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1026" name="Picture 2" descr="J:\Users\Tony\Dropbox\Camera Uploads\2012-08-28 20.54.56.jpg"/>
          <p:cNvPicPr>
            <a:picLocks noChangeAspect="1" noChangeArrowheads="1"/>
          </p:cNvPicPr>
          <p:nvPr/>
        </p:nvPicPr>
        <p:blipFill>
          <a:blip r:embed="rId2"/>
          <a:srcRect l="22979" r="28333"/>
          <a:stretch>
            <a:fillRect/>
          </a:stretch>
        </p:blipFill>
        <p:spPr bwMode="auto">
          <a:xfrm>
            <a:off x="3625174" y="0"/>
            <a:ext cx="4452026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471891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1026" name="Picture 2" descr="J:\Users\Tony\Dropbox\Camera Uploads\2012-08-28 20.54.5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25820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CF298-4344-47CA-B371-15C849611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C1: Understanding the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75C15B-B3EF-414D-86EB-6E21158EC4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Everyday examples:</a:t>
            </a:r>
          </a:p>
          <a:p>
            <a:endParaRPr lang="en-US" dirty="0"/>
          </a:p>
          <a:p>
            <a:pPr lvl="1"/>
            <a:r>
              <a:rPr lang="en-US" dirty="0"/>
              <a:t>Why did the system do X?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5884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514E37-6FFC-7C43-BECD-AC45508F3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D492A0-F568-0A42-B664-E706519A79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4835DA-044F-A643-B45F-09E9C33210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5174513" cy="68993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75FE74-ECDB-D948-8B40-671FE3E0C2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1313" y="1690688"/>
            <a:ext cx="4622800" cy="34671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DA8B58D-AC76-454D-8F19-9619869351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7488" y="-1"/>
            <a:ext cx="5174512" cy="6899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964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7917" y="0"/>
            <a:ext cx="71489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6223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619AC-772A-384E-8D05-86240F1AF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940365-CEB2-2140-8C5A-1EF067385D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0F95D3-8783-6B4F-A4B6-AE8C233E5E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53" b="1653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8755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CF298-4344-47CA-B371-15C849611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C1: Understanding the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75C15B-B3EF-414D-86EB-6E21158EC4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Everyday examples:</a:t>
            </a:r>
          </a:p>
          <a:p>
            <a:endParaRPr lang="en-US" dirty="0"/>
          </a:p>
          <a:p>
            <a:pPr lvl="1"/>
            <a:r>
              <a:rPr lang="en-US" dirty="0"/>
              <a:t>Why did the system do X?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What is Nest’s Auto-Schedule and how does it learn?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How does YouTube recommendation system work?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Why did I see this ad?</a:t>
            </a:r>
          </a:p>
          <a:p>
            <a:pPr lvl="1"/>
            <a:endParaRPr lang="en-US" dirty="0"/>
          </a:p>
          <a:p>
            <a:r>
              <a:rPr lang="en-US" dirty="0"/>
              <a:t>And, when it gets it wrong, how do I fix it?</a:t>
            </a:r>
          </a:p>
        </p:txBody>
      </p:sp>
    </p:spTree>
    <p:extLst>
      <p:ext uri="{BB962C8B-B14F-4D97-AF65-F5344CB8AC3E}">
        <p14:creationId xmlns:p14="http://schemas.microsoft.com/office/powerpoint/2010/main" val="1365215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C2: Helping the system understand 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aspects of context should the system know?</a:t>
            </a:r>
          </a:p>
          <a:p>
            <a:endParaRPr lang="en-US" dirty="0"/>
          </a:p>
          <a:p>
            <a:r>
              <a:rPr lang="en-US" dirty="0"/>
              <a:t>What kinds of common sense should the system have?</a:t>
            </a:r>
          </a:p>
          <a:p>
            <a:endParaRPr lang="en-US" dirty="0"/>
          </a:p>
          <a:p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How do we tell the system what our values are?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719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071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1286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C2: Helping the system understand 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aspects of context should the system know?</a:t>
            </a:r>
          </a:p>
          <a:p>
            <a:endParaRPr lang="en-US" dirty="0"/>
          </a:p>
          <a:p>
            <a:r>
              <a:rPr lang="en-US" dirty="0"/>
              <a:t>What kinds of common sense should the system have?</a:t>
            </a:r>
          </a:p>
          <a:p>
            <a:endParaRPr lang="en-US" dirty="0"/>
          </a:p>
          <a:p>
            <a:r>
              <a:rPr lang="en-US" dirty="0"/>
              <a:t>How do we tell the system what our values are?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8406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472B6-B162-FC43-BC51-5A4B26C05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AA58D62-53FC-024C-8194-5970EA3126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05722" y="0"/>
            <a:ext cx="6624901" cy="6858000"/>
          </a:xfrm>
        </p:spPr>
      </p:pic>
    </p:spTree>
    <p:extLst>
      <p:ext uri="{BB962C8B-B14F-4D97-AF65-F5344CB8AC3E}">
        <p14:creationId xmlns:p14="http://schemas.microsoft.com/office/powerpoint/2010/main" val="1840789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CED28-DA8A-4D7C-95D4-A6BC75021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D60591D-7545-AE4F-BC87-3058FCEC60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45265" y="10459"/>
            <a:ext cx="8610569" cy="647820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FFA5243-5A2B-E54A-9093-FDF7603CB299}"/>
              </a:ext>
            </a:extLst>
          </p:cNvPr>
          <p:cNvSpPr txBox="1"/>
          <p:nvPr/>
        </p:nvSpPr>
        <p:spPr>
          <a:xfrm>
            <a:off x="7251847" y="6488668"/>
            <a:ext cx="3047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http://</a:t>
            </a:r>
            <a:r>
              <a:rPr lang="en-US" dirty="0" err="1">
                <a:solidFill>
                  <a:schemeClr val="bg1"/>
                </a:solidFill>
              </a:rPr>
              <a:t>moralmachine.mit.edu</a:t>
            </a:r>
            <a:r>
              <a:rPr lang="en-US" dirty="0">
                <a:solidFill>
                  <a:schemeClr val="bg1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40132552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C3: Everyday security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do we authenticate ourselves?</a:t>
            </a:r>
          </a:p>
          <a:p>
            <a:br>
              <a:rPr lang="en-US" dirty="0"/>
            </a:br>
            <a:r>
              <a:rPr lang="en-US" dirty="0"/>
              <a:t>How much does the system really need to know?</a:t>
            </a:r>
          </a:p>
          <a:p>
            <a:endParaRPr lang="en-US" dirty="0"/>
          </a:p>
          <a:p>
            <a:r>
              <a:rPr lang="en-US" dirty="0"/>
              <a:t>Should it be the same level of security to see my </a:t>
            </a:r>
            <a:r>
              <a:rPr lang="en-US" dirty="0" err="1"/>
              <a:t>paycheque</a:t>
            </a:r>
            <a:r>
              <a:rPr lang="en-US" dirty="0"/>
              <a:t> as it is to borrow a book at the library? Or to check my email? Or to sign up for “Kids Club” at the mall?</a:t>
            </a:r>
          </a:p>
          <a:p>
            <a:endParaRPr lang="en-US" dirty="0"/>
          </a:p>
          <a:p>
            <a:r>
              <a:rPr lang="en-US" dirty="0"/>
              <a:t>What are levels of risk we are willing to accept?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4433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84784-144A-7648-A1B1-A63F24008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Nova Scotian “haX0r”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A9267C-E235-1C4D-9BCB-8977A92216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>
                <a:latin typeface="Courier" pitchFamily="2" charset="0"/>
              </a:rPr>
              <a:t>for </a:t>
            </a:r>
            <a:r>
              <a:rPr lang="en-US" sz="2400" dirty="0" err="1">
                <a:latin typeface="Courier" pitchFamily="2" charset="0"/>
              </a:rPr>
              <a:t>i</a:t>
            </a:r>
            <a:r>
              <a:rPr lang="en-US" sz="2400" dirty="0">
                <a:latin typeface="Courier" pitchFamily="2" charset="0"/>
              </a:rPr>
              <a:t> in range(1, 10000):</a:t>
            </a:r>
          </a:p>
          <a:p>
            <a:r>
              <a:rPr lang="en-US" sz="2400" dirty="0">
                <a:latin typeface="Courier" pitchFamily="2" charset="0"/>
              </a:rPr>
              <a:t>  </a:t>
            </a:r>
            <a:r>
              <a:rPr lang="en-US" sz="2400" dirty="0" err="1">
                <a:latin typeface="Courier" pitchFamily="2" charset="0"/>
              </a:rPr>
              <a:t>wget</a:t>
            </a:r>
            <a:r>
              <a:rPr lang="en-US" sz="2400" dirty="0">
                <a:latin typeface="Courier" pitchFamily="2" charset="0"/>
              </a:rPr>
              <a:t>(NS_FOIP_WEB_SERVER + “/</a:t>
            </a:r>
            <a:r>
              <a:rPr lang="en-US" sz="2400" dirty="0" err="1">
                <a:latin typeface="Courier" pitchFamily="2" charset="0"/>
              </a:rPr>
              <a:t>cgi</a:t>
            </a:r>
            <a:r>
              <a:rPr lang="en-US" sz="2400" dirty="0">
                <a:latin typeface="Courier" pitchFamily="2" charset="0"/>
              </a:rPr>
              <a:t>-bin/?</a:t>
            </a:r>
            <a:r>
              <a:rPr lang="en-US" sz="2400" dirty="0" err="1">
                <a:latin typeface="Courier" pitchFamily="2" charset="0"/>
              </a:rPr>
              <a:t>docid</a:t>
            </a:r>
            <a:r>
              <a:rPr lang="en-US" sz="2400" dirty="0">
                <a:latin typeface="Courier" pitchFamily="2" charset="0"/>
              </a:rPr>
              <a:t>=“ + </a:t>
            </a:r>
            <a:r>
              <a:rPr lang="en-US" sz="2400" dirty="0" err="1">
                <a:latin typeface="Courier" pitchFamily="2" charset="0"/>
              </a:rPr>
              <a:t>i</a:t>
            </a:r>
            <a:r>
              <a:rPr lang="en-US" sz="2400" dirty="0">
                <a:latin typeface="Courier" pitchFamily="2" charset="0"/>
              </a:rPr>
              <a:t>);</a:t>
            </a:r>
          </a:p>
          <a:p>
            <a:endParaRPr lang="en-US" dirty="0"/>
          </a:p>
          <a:p>
            <a:r>
              <a:rPr lang="en-US" dirty="0"/>
              <a:t>A 19 year old had his house raided by 15 armed policemen because he downloaded FOIP documents through a publicly available web interface.</a:t>
            </a:r>
          </a:p>
          <a:p>
            <a:r>
              <a:rPr lang="en-US" dirty="0"/>
              <a:t>Apparently, he did it with one line of code, so my pseudocode is not as good as his actual code is.</a:t>
            </a:r>
          </a:p>
          <a:p>
            <a:r>
              <a:rPr lang="en-US" dirty="0"/>
              <a:t>The ease of information access does not reflect how those in charge viewed the sensitivity of the information.</a:t>
            </a:r>
          </a:p>
        </p:txBody>
      </p:sp>
    </p:spTree>
    <p:extLst>
      <p:ext uri="{BB962C8B-B14F-4D97-AF65-F5344CB8AC3E}">
        <p14:creationId xmlns:p14="http://schemas.microsoft.com/office/powerpoint/2010/main" val="36336547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7469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148EDA-3B0C-432C-B33E-B60FC128F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B2B261-A085-4621-A312-0D8E7D5464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5016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Three Challenges for UX Tomorrow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Challenge 1: Understanding the system</a:t>
            </a:r>
          </a:p>
          <a:p>
            <a:r>
              <a:rPr lang="en-US" dirty="0"/>
              <a:t>Challenge 2: Helping the system understand us</a:t>
            </a:r>
          </a:p>
          <a:p>
            <a:r>
              <a:rPr lang="en-US" dirty="0"/>
              <a:t>Challenge 3: Everyday security</a:t>
            </a:r>
          </a:p>
          <a:p>
            <a:endParaRPr lang="en-US" dirty="0"/>
          </a:p>
          <a:p>
            <a:r>
              <a:rPr lang="en-US" dirty="0"/>
              <a:t>These are </a:t>
            </a:r>
            <a:r>
              <a:rPr lang="en-US" u="sng" dirty="0"/>
              <a:t>not</a:t>
            </a:r>
            <a:r>
              <a:rPr lang="en-US" dirty="0"/>
              <a:t> strictly technical challenges; rather, they require that we introspect and understand what our collective or individual values are, and how we expect those values to be realized.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5529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EA0E2-71D5-1D46-8F32-AD013DA75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Buxton Corollary about Technology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8EDD7D-075C-EE46-BE20-08B1FCD651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Technology is not good, and it is not evil. But, remember that it is also not neutral.</a:t>
            </a:r>
          </a:p>
        </p:txBody>
      </p:sp>
    </p:spTree>
    <p:extLst>
      <p:ext uri="{BB962C8B-B14F-4D97-AF65-F5344CB8AC3E}">
        <p14:creationId xmlns:p14="http://schemas.microsoft.com/office/powerpoint/2010/main" val="26007206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1DD6B-3074-44A0-93B5-80376E2C0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B062BD-4309-422F-8139-030ACDF43D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Interaction design will be harder tomorrow than it is today, because wireless connectivity, distributed devices and sensors, and AI obfuscate the function of the “system.”</a:t>
            </a:r>
          </a:p>
          <a:p>
            <a:endParaRPr lang="en-US" dirty="0"/>
          </a:p>
          <a:p>
            <a:r>
              <a:rPr lang="en-US" dirty="0"/>
              <a:t>As technologists, we need to recognize that our system designs are embedded with values, and ensure they are the correct values.</a:t>
            </a:r>
          </a:p>
          <a:p>
            <a:endParaRPr lang="en-US" dirty="0"/>
          </a:p>
          <a:p>
            <a:r>
              <a:rPr lang="en-US" dirty="0"/>
              <a:t>Ignoring these challenges will not only create unusable systems, but fundamentally dangerous ones.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25CD1E-90FA-4351-B97D-517C91EB15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59995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1DD6B-3074-44A0-93B5-80376E2C0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B062BD-4309-422F-8139-030ACDF43D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56817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Interaction design will be harder tomorrow than it is today, because wireless connectivity, distributed devices and sensors, and AI obfuscate the function of the “system.”</a:t>
            </a:r>
          </a:p>
          <a:p>
            <a:r>
              <a:rPr lang="en-US" dirty="0"/>
              <a:t>As technologists, we need to recognize that our system designs are embedded with values, and ensure they are the correct values.</a:t>
            </a:r>
          </a:p>
          <a:p>
            <a:r>
              <a:rPr lang="en-US" dirty="0"/>
              <a:t>Ignoring these challenges will not only create unusable systems, but fundamentally dangerous ones.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25CD1E-90FA-4351-B97D-517C91EB15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CBE464E-CAA2-4C5D-B43F-76EF35ACAE06}"/>
              </a:ext>
            </a:extLst>
          </p:cNvPr>
          <p:cNvSpPr txBox="1">
            <a:spLocks/>
          </p:cNvSpPr>
          <p:nvPr/>
        </p:nvSpPr>
        <p:spPr>
          <a:xfrm>
            <a:off x="806219" y="4474539"/>
            <a:ext cx="8326057" cy="22252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latin typeface="Arial"/>
                <a:cs typeface="Arial"/>
              </a:rPr>
              <a:t>Thank you to my students and collaborators</a:t>
            </a:r>
          </a:p>
          <a:p>
            <a:pPr marL="0" indent="0">
              <a:buNone/>
            </a:pPr>
            <a:endParaRPr lang="en-US" sz="2000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2000" dirty="0">
                <a:latin typeface="Arial"/>
                <a:cs typeface="Arial"/>
              </a:rPr>
              <a:t>Dr Tony Tang, PhD</a:t>
            </a:r>
          </a:p>
          <a:p>
            <a:pPr marL="0" indent="0">
              <a:buNone/>
            </a:pPr>
            <a:r>
              <a:rPr lang="en-US" sz="2000" dirty="0" err="1">
                <a:latin typeface="Arial"/>
                <a:cs typeface="Arial"/>
              </a:rPr>
              <a:t>tonyt@ucalgary.ca</a:t>
            </a:r>
            <a:r>
              <a:rPr lang="en-US" sz="2000" dirty="0">
                <a:latin typeface="Arial"/>
                <a:cs typeface="Arial"/>
              </a:rPr>
              <a:t> </a:t>
            </a:r>
          </a:p>
          <a:p>
            <a:pPr marL="0" indent="0">
              <a:buNone/>
            </a:pPr>
            <a:r>
              <a:rPr lang="en-US" sz="2000" dirty="0">
                <a:latin typeface="Arial"/>
                <a:cs typeface="Arial"/>
              </a:rPr>
              <a:t>http://</a:t>
            </a:r>
            <a:r>
              <a:rPr lang="en-US" sz="2000" dirty="0" err="1">
                <a:latin typeface="Arial"/>
                <a:cs typeface="Arial"/>
              </a:rPr>
              <a:t>ricelab.cpsc.ucalgary.ca</a:t>
            </a:r>
            <a:endParaRPr lang="en-US" sz="2000" dirty="0">
              <a:latin typeface="Arial"/>
              <a:cs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4696B0-0D58-443F-A3DF-DE3D9C81BE0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40801" y="5199352"/>
            <a:ext cx="1930133" cy="6948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9DBAA6-B068-4B52-BA10-CFAFB243D5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7541" y="5199352"/>
            <a:ext cx="1661141" cy="6659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99ED15-4215-4D6C-8CA9-0C88E8D4C7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4269" y="5829025"/>
            <a:ext cx="1390769" cy="5352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BFC850-C40E-41A6-B087-CD46269F27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15333" y="5972814"/>
            <a:ext cx="1982266" cy="3914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2A0A18-D177-45A5-8D32-0981806A410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83605" y="4970018"/>
            <a:ext cx="1970542" cy="1592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294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1400" y="0"/>
            <a:ext cx="7543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7877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0627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32" y="365125"/>
            <a:ext cx="12176568" cy="6088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3987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61135"/>
            <a:ext cx="12111847" cy="6231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638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274639"/>
            <a:ext cx="8229600" cy="5851525"/>
          </a:xfrm>
        </p:spPr>
        <p:txBody>
          <a:bodyPr anchor="ctr">
            <a:normAutofit/>
          </a:bodyPr>
          <a:lstStyle/>
          <a:p>
            <a:pPr algn="ctr"/>
            <a:r>
              <a:rPr lang="en-US" sz="4800" dirty="0"/>
              <a:t>Where’s my interaction wall?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610030"/>
      </p:ext>
    </p:extLst>
  </p:cSld>
  <p:clrMapOvr>
    <a:masterClrMapping/>
  </p:clrMapOvr>
</p:sld>
</file>

<file path=ppt/theme/theme1.xml><?xml version="1.0" encoding="utf-8"?>
<a:theme xmlns:a="http://schemas.openxmlformats.org/drawingml/2006/main" name="Tony-Theme-Pap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ony-Theme-Paper" id="{DE2E58DE-7694-40DD-8576-1FF9F47B1D8F}" vid="{D296B68D-C77F-4623-A0FE-5908F54073E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Tony-Theme-Paper</Template>
  <TotalTime>3387</TotalTime>
  <Words>1085</Words>
  <Application>Microsoft Macintosh PowerPoint</Application>
  <PresentationFormat>Widescreen</PresentationFormat>
  <Paragraphs>181</Paragraphs>
  <Slides>44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0" baseType="lpstr">
      <vt:lpstr>Arial</vt:lpstr>
      <vt:lpstr>Calibri</vt:lpstr>
      <vt:lpstr>Courier</vt:lpstr>
      <vt:lpstr>Helvetica Neue</vt:lpstr>
      <vt:lpstr>Helvetica Neue Light</vt:lpstr>
      <vt:lpstr>Tony-Theme-Paper</vt:lpstr>
      <vt:lpstr>Interaction Design for 2020</vt:lpstr>
      <vt:lpstr>Message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HCI up to 2010 got wrong</vt:lpstr>
      <vt:lpstr>PowerPoint Presentation</vt:lpstr>
      <vt:lpstr>PowerPoint Presentation</vt:lpstr>
      <vt:lpstr>PowerPoint Presentation</vt:lpstr>
      <vt:lpstr>Reality of Computing Tomorrow</vt:lpstr>
      <vt:lpstr>PowerPoint Presentation</vt:lpstr>
      <vt:lpstr>PowerPoint Presentation</vt:lpstr>
      <vt:lpstr>What HCI needs to get right in 2020</vt:lpstr>
      <vt:lpstr>PowerPoint Presentation</vt:lpstr>
      <vt:lpstr>Cambridge Analytica</vt:lpstr>
      <vt:lpstr>Rise of Facebook</vt:lpstr>
      <vt:lpstr>Is Facebook evil?</vt:lpstr>
      <vt:lpstr>PowerPoint Presentation</vt:lpstr>
      <vt:lpstr>Reality of Computing Tomorrow</vt:lpstr>
      <vt:lpstr>Three Challenges for UX Tomorrow</vt:lpstr>
      <vt:lpstr>C1: Understanding the system</vt:lpstr>
      <vt:lpstr>PowerPoint Presentation</vt:lpstr>
      <vt:lpstr>PowerPoint Presentation</vt:lpstr>
      <vt:lpstr>C1: Understanding the system</vt:lpstr>
      <vt:lpstr>PowerPoint Presentation</vt:lpstr>
      <vt:lpstr>PowerPoint Presentation</vt:lpstr>
      <vt:lpstr>C1: Understanding the system</vt:lpstr>
      <vt:lpstr>C2: Helping the system understand us</vt:lpstr>
      <vt:lpstr>PowerPoint Presentation</vt:lpstr>
      <vt:lpstr>PowerPoint Presentation</vt:lpstr>
      <vt:lpstr>C2: Helping the system understand us</vt:lpstr>
      <vt:lpstr>PowerPoint Presentation</vt:lpstr>
      <vt:lpstr>PowerPoint Presentation</vt:lpstr>
      <vt:lpstr>C3: Everyday security</vt:lpstr>
      <vt:lpstr>Nova Scotian “haX0r”</vt:lpstr>
      <vt:lpstr>PowerPoint Presentation</vt:lpstr>
      <vt:lpstr>Three Challenges for UX Tomorrow</vt:lpstr>
      <vt:lpstr>Buxton Corollary about Technology</vt:lpstr>
      <vt:lpstr>Message</vt:lpstr>
      <vt:lpstr>Message</vt:lpstr>
    </vt:vector>
  </TitlesOfParts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Interaction Design for 2020</dc:title>
  <dc:creator>Tony Tang</dc:creator>
  <cp:lastModifiedBy>Anthony Tang</cp:lastModifiedBy>
  <cp:revision>30</cp:revision>
  <dcterms:created xsi:type="dcterms:W3CDTF">2018-02-05T07:05:01Z</dcterms:created>
  <dcterms:modified xsi:type="dcterms:W3CDTF">2018-04-20T15:00:14Z</dcterms:modified>
</cp:coreProperties>
</file>